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1" r:id="rId2"/>
  </p:sldMasterIdLst>
  <p:notesMasterIdLst>
    <p:notesMasterId r:id="rId15"/>
  </p:notesMasterIdLst>
  <p:sldIdLst>
    <p:sldId id="256" r:id="rId3"/>
    <p:sldId id="258" r:id="rId4"/>
    <p:sldId id="281" r:id="rId5"/>
    <p:sldId id="282" r:id="rId6"/>
    <p:sldId id="279" r:id="rId7"/>
    <p:sldId id="261" r:id="rId8"/>
    <p:sldId id="295" r:id="rId9"/>
    <p:sldId id="292" r:id="rId10"/>
    <p:sldId id="287" r:id="rId11"/>
    <p:sldId id="268" r:id="rId12"/>
    <p:sldId id="288" r:id="rId13"/>
    <p:sldId id="289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730448400550168E-2"/>
          <c:y val="3.1550293453923989E-2"/>
          <c:w val="0.87217799498310644"/>
          <c:h val="0.758010601196061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1"/>
          <c:dPt>
            <c:idx val="0"/>
            <c:bubble3D val="0"/>
            <c:explosion val="12"/>
            <c:spPr>
              <a:solidFill>
                <a:srgbClr val="FF0000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EAA02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606159880954154E-2"/>
                  <c:y val="-8.87789755388829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407129612674971E-2"/>
                  <c:y val="6.698487683281151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751668891855823E-2"/>
                  <c:y val="-1.66355545632341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999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9041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9483.2000000000007</c:v>
                </c:pt>
                <c:pt idx="1">
                  <c:v>288.60000000000002</c:v>
                </c:pt>
                <c:pt idx="2">
                  <c:v>1372.9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8">
          <a:noFill/>
        </a:ln>
      </c:spPr>
    </c:plotArea>
    <c:legend>
      <c:legendPos val="b"/>
      <c:layout>
        <c:manualLayout>
          <c:xMode val="edge"/>
          <c:yMode val="edge"/>
          <c:x val="0.16653827362488777"/>
          <c:y val="0.6865085386480364"/>
          <c:w val="0.50605651566281451"/>
          <c:h val="0.27535490480964137"/>
        </c:manualLayout>
      </c:layout>
      <c:overlay val="0"/>
      <c:spPr>
        <a:noFill/>
        <a:ln w="253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999" b="1" i="0" u="none" strike="noStrike" kern="10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6487033157552"/>
          <c:y val="2.0185027654194273E-2"/>
          <c:w val="0.8806446767016477"/>
          <c:h val="0.762497244423849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9"/>
          <c:dPt>
            <c:idx val="0"/>
            <c:bubble3D val="0"/>
            <c:explosion val="6"/>
            <c:spPr>
              <a:solidFill>
                <a:srgbClr val="FF0000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EAA02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4.5871318837438897E-2"/>
                  <c:y val="-1.02699937290434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206270404961159E-3"/>
                  <c:y val="3.73126977022034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647234462664649E-2"/>
                  <c:y val="-1.04529481354279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6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97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9023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9982.2000000000007</c:v>
                </c:pt>
                <c:pt idx="1">
                  <c:v>252.7</c:v>
                </c:pt>
                <c:pt idx="2">
                  <c:v>1224.8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4">
          <a:noFill/>
        </a:ln>
      </c:spPr>
    </c:plotArea>
    <c:legend>
      <c:legendPos val="b"/>
      <c:layout>
        <c:manualLayout>
          <c:xMode val="edge"/>
          <c:yMode val="edge"/>
          <c:x val="0.25778459510743096"/>
          <c:y val="0.64086897691931266"/>
          <c:w val="0.52376043903602953"/>
          <c:h val="0.29527039901896884"/>
        </c:manualLayout>
      </c:layout>
      <c:overlay val="0"/>
      <c:spPr>
        <a:noFill/>
        <a:ln w="2536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997" b="1" i="0" u="none" strike="noStrike" kern="1000" baseline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55070723965568E-2"/>
          <c:y val="0.11888575103765522"/>
          <c:w val="0.76910179106087972"/>
          <c:h val="0.338253822978690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7030A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2305FF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8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7.7722989774838261E-3"/>
                  <c:y val="-2.77934659988921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50115684474898E-2"/>
                  <c:y val="-2.119716585547185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Доход от использования имущества, находящегося в государственной и муниципальной собственности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Прочие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970899.72</c:v>
                </c:pt>
                <c:pt idx="1">
                  <c:v>321710.48</c:v>
                </c:pt>
                <c:pt idx="2">
                  <c:v>593525.69999999995</c:v>
                </c:pt>
                <c:pt idx="3">
                  <c:v>458311.58</c:v>
                </c:pt>
                <c:pt idx="4">
                  <c:v>27700.05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4.6634041712527857E-2"/>
          <c:y val="0.53436345940061536"/>
          <c:w val="0.90227008720684099"/>
          <c:h val="0.45894228950730881"/>
        </c:manualLayout>
      </c:layout>
      <c:overlay val="0"/>
      <c:spPr>
        <a:noFill/>
        <a:ln w="253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3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55070723965568E-2"/>
          <c:y val="0.11888575103765522"/>
          <c:w val="0.76910179106087995"/>
          <c:h val="0.338253822978690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7030A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2305FF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9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33856628498739E-2"/>
                  <c:y val="-2.549158708569804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50115684474922E-2"/>
                  <c:y val="-2.119716585547185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Доход от использования имущества, находящегося в государственной и муниципальной собственности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Прочие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1265885.04</c:v>
                </c:pt>
                <c:pt idx="1">
                  <c:v>231978.95</c:v>
                </c:pt>
                <c:pt idx="2">
                  <c:v>893470.62</c:v>
                </c:pt>
                <c:pt idx="3">
                  <c:v>365733.36</c:v>
                </c:pt>
                <c:pt idx="4">
                  <c:v>20482.490000000002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4.6634041712527857E-2"/>
          <c:y val="0.53436345940061536"/>
          <c:w val="0.90227008720684099"/>
          <c:h val="0.45894228950730881"/>
        </c:manualLayout>
      </c:layout>
      <c:overlay val="0"/>
      <c:spPr>
        <a:noFill/>
        <a:ln w="253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3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855443298130931"/>
          <c:y val="0.31005961337273519"/>
          <c:w val="0.62264203385594463"/>
          <c:h val="0.438318310540129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A5-47AA-8C5F-0193AF4E4033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A5-47AA-8C5F-0193AF4E40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A5-47AA-8C5F-0193AF4E403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A5-47AA-8C5F-0193AF4E403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EA5-47AA-8C5F-0193AF4E4033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EA5-47AA-8C5F-0193AF4E4033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EA5-47AA-8C5F-0193AF4E4033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Обще </a:t>
                    </a:r>
                    <a:r>
                      <a:rPr lang="ru-RU" dirty="0"/>
                      <a:t>государственные вопросы
</a:t>
                    </a:r>
                    <a:r>
                      <a:rPr lang="ru-RU" dirty="0" smtClean="0"/>
                      <a:t>38,6%</a:t>
                    </a:r>
                    <a:endParaRPr lang="ru-RU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35034602308079E-2"/>
                  <c:y val="-3.142961641540340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1169601237130519"/>
                  <c:y val="3.473799709070902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1761616412529569E-2"/>
                  <c:y val="9.925142025916863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Национальная экономика
</a:t>
                    </a:r>
                    <a:r>
                      <a:rPr lang="ru-RU" dirty="0" smtClean="0"/>
                      <a:t>6,4%</a:t>
                    </a:r>
                    <a:endParaRPr lang="ru-RU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Жилищно-коммунальное </a:t>
                    </a:r>
                    <a:r>
                      <a:rPr lang="ru-RU" dirty="0"/>
                      <a:t>хозяйство
</a:t>
                    </a:r>
                    <a:r>
                      <a:rPr lang="ru-RU" dirty="0" smtClean="0"/>
                      <a:t>22,0%</a:t>
                    </a:r>
                    <a:endParaRPr lang="ru-RU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Культура</a:t>
                    </a:r>
                    <a:r>
                      <a:rPr lang="ru-RU" dirty="0"/>
                      <a:t>, кинематография
</a:t>
                    </a:r>
                    <a:r>
                      <a:rPr lang="ru-RU" dirty="0" smtClean="0"/>
                      <a:t>29,0</a:t>
                    </a:r>
                    <a:r>
                      <a:rPr lang="ru-RU" dirty="0"/>
                      <a:t>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Социальная </a:t>
                    </a:r>
                    <a:r>
                      <a:rPr lang="ru-RU" dirty="0"/>
                      <a:t>политика
</a:t>
                    </a:r>
                    <a:r>
                      <a:rPr lang="ru-RU" dirty="0" smtClean="0"/>
                      <a:t>1,2%</a:t>
                    </a:r>
                    <a:endParaRPr lang="ru-RU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effectLst>
                <a:glow rad="127000">
                  <a:schemeClr val="tx1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 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6120335.8899999997</c:v>
                </c:pt>
                <c:pt idx="1">
                  <c:v>288600</c:v>
                </c:pt>
                <c:pt idx="2">
                  <c:v>131943</c:v>
                </c:pt>
                <c:pt idx="3">
                  <c:v>0</c:v>
                </c:pt>
                <c:pt idx="4">
                  <c:v>3470081.11</c:v>
                </c:pt>
                <c:pt idx="5">
                  <c:v>4605344.95</c:v>
                </c:pt>
                <c:pt idx="6">
                  <c:v>215744.72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2EA5-47AA-8C5F-0193AF4E403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BAAD1B-5BAC-4AC0-8BA9-6D0621EB872A}" type="doc">
      <dgm:prSet loTypeId="urn:microsoft.com/office/officeart/2005/8/layout/cycle5" loCatId="cycle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443ECAFA-A6D7-41FF-AC7E-E0473AEE9907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ПРОГНОЗА СОЦИАЛЬНО-ЭКОНОМИЧЕСКОГО РАЗВИТИЯ  СЕМЕЙКИНСКОГО СЕЛЬСКОГО ПОСЕЛЕНИЯ НА ОЧЕРЕДНОЙ ФИНАНСОВЫЙ ГОД И ПЛАНОВЫЙ ПЕРИОД</a:t>
          </a:r>
          <a:endParaRPr lang="ru-RU" sz="11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80443694-B682-45A2-95DE-FF3E15237DEA}" type="parTrans" cxnId="{3FC22665-63D9-484D-AF19-34C633E781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F9A309A-9FC0-485D-BD9D-D3AA06914A86}" type="sibTrans" cxnId="{3FC22665-63D9-484D-AF19-34C633E78123}">
      <dgm:prSet/>
      <dgm:spPr>
        <a:ln w="22225"/>
        <a:scene3d>
          <a:camera prst="orthographicFront">
            <a:rot lat="20999999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24D7F1B-A1E0-49D7-BF3E-FEFCD1C743CE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ДОКУМЕНТОВ И МАТЕРИАЛОВ, НЕОБХОДИМЫХ ДЛЯ ФОРМИРОВАНИЯ БЮДЖЕТА СЕМЕЙКИНСКОГО СЕЛЬСКОГО ПОСЕЛЕНИЯ</a:t>
          </a:r>
          <a:r>
            <a:rPr lang="ru-RU" sz="11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ru-RU" sz="1100" b="1" i="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421A8F1-BAEA-4CEE-B30C-84C25247883B}" type="parTrans" cxnId="{C6A0782F-1121-413E-BFF4-9C91A43198B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BA3E322-4EFF-422F-8958-15FC13EBBE0A}" type="sibTrans" cxnId="{C6A0782F-1121-413E-BFF4-9C91A43198B6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E04EBF9-6BCF-4C97-97CC-16053D8ADECA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2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СОСТАВЛЕНИЕ ПРОЕКТА БЮДЖЕТА СЕМЕЙКИНСКОГО СЕЛЬСКОГО ПОСЕЛЕНИЯ </a:t>
          </a:r>
          <a:endParaRPr lang="ru-RU" sz="12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300F097E-CD7D-4D51-A520-F17C4F00BCF8}" type="parTrans" cxnId="{EB02B10B-C7DF-4C93-973D-78E12C57903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D26771F-14FC-487C-BE39-6B56926D70D0}" type="sibTrans" cxnId="{EB02B10B-C7DF-4C93-973D-78E12C579033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C3117F4-22F7-4278-9E67-6CE483EEA235}">
      <dgm:prSet phldrT="[Текст]" custT="1"/>
      <dgm:spPr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РАССМОТРЕНИЕ   И УТВЕРЖДЕНИЕ БЮДЖЕТА СЕМЕЙКИНСКОГО СЕЛЬСКОГО ПОСЕЛЕНИЯ </a:t>
          </a:r>
          <a:endParaRPr lang="ru-RU" sz="11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FFECE32E-61FB-48FC-B2EB-498B71F1D7E8}" type="parTrans" cxnId="{56B4D61A-9A37-4512-94F3-E427B097701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3D8F672-682C-4EEF-83C3-46A0F47A1E51}" type="sibTrans" cxnId="{56B4D61A-9A37-4512-94F3-E427B0977017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82979A8-C384-483D-9063-70433550210F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2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ИСПОЛНЕНИЕ БЮДЖЕТА СЕМЕЙКИНСКОГО СЕЛЬСКОГО ПОСЕЛЕНИЯ </a:t>
          </a:r>
          <a:endParaRPr lang="ru-RU" sz="12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27AB9AEC-E8AF-41DD-9374-87F1F2B00302}" type="parTrans" cxnId="{A5A1EF05-7827-4CEA-ABDE-26873AECCC6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BBE3567-C6F7-4BAB-9067-FDC8A32F0041}" type="sibTrans" cxnId="{A5A1EF05-7827-4CEA-ABDE-26873AECCC68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9AA82BB-5D7A-4078-8B23-18C254D0DC4B}">
      <dgm:prSet phldrT="[Текст]" custT="1"/>
      <dgm:spPr>
        <a:solidFill>
          <a:schemeClr val="bg1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chemeClr val="tx1"/>
              </a:solidFill>
              <a:latin typeface="Arial Narrow" panose="020B0606020202030204" pitchFamily="34" charset="0"/>
            </a:rPr>
            <a:t>ОСУЩЕСТВЛЕНИЕ БЮДЖЕТНОГО УЧЕТА</a:t>
          </a:r>
          <a:endParaRPr lang="ru-RU" sz="1100" b="1" i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6269EDA-3B26-44F0-9EAF-0EAB9C77E571}" type="parTrans" cxnId="{576E8FAF-673E-4EEE-A299-EFE205D953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6B3773-E288-4ED6-8D2D-7A94A1E9116E}" type="sibTrans" cxnId="{576E8FAF-673E-4EEE-A299-EFE205D95367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D2A65F7-0EFD-427A-9350-4EE82EF8A3A3}">
      <dgm:prSet custT="1"/>
      <dgm:spPr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dirty="0" smtClean="0">
              <a:solidFill>
                <a:srgbClr val="C00000"/>
              </a:solidFill>
              <a:latin typeface="Arial Narrow" panose="020B0606020202030204" pitchFamily="34" charset="0"/>
            </a:rPr>
            <a:t>УТВЕРЖДЕНИЕ ОТЧЕТА ОБ ИСПОЛНЕНИИ БЮДЖЕТА </a:t>
          </a:r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СЕМЕЙКИНСКОГО СЕЛЬСКОГО ПОСЕЛЕНИЯ </a:t>
          </a:r>
          <a:endParaRPr lang="ru-RU" sz="1100" b="1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697F9671-3336-441A-86F1-2B39F8A830C4}" type="parTrans" cxnId="{9B40075E-B9C8-4BE1-9B72-6DF318F1311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B6EB8D1-E4C2-40F7-BAF0-BED45F5C904D}" type="sibTrans" cxnId="{9B40075E-B9C8-4BE1-9B72-6DF318F1311A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3150F9-E42C-4C20-8C2E-D3A5F4293F34}">
      <dgm:prSet custT="1"/>
      <dgm:spPr>
        <a:solidFill>
          <a:srgbClr val="FFFFDD"/>
        </a:solidFill>
        <a:ln w="127000">
          <a:solidFill>
            <a:srgbClr val="558ED5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0070C0"/>
              </a:solidFill>
              <a:latin typeface="Arial Narrow" panose="020B0606020202030204" pitchFamily="34" charset="0"/>
            </a:rPr>
            <a:t>ОРГАНИЗАЦИЯ И ОСУЩЕСТВЛЕНИЕ МУНИЦИПАЛЬНОГО ФИНАНСОВОГО КОНТРОЛЯ</a:t>
          </a:r>
          <a:endParaRPr lang="ru-RU" sz="1100" i="0" dirty="0">
            <a:solidFill>
              <a:srgbClr val="0070C0"/>
            </a:solidFill>
            <a:latin typeface="Arial Narrow" panose="020B0606020202030204" pitchFamily="34" charset="0"/>
          </a:endParaRPr>
        </a:p>
      </dgm:t>
    </dgm:pt>
    <dgm:pt modelId="{181EA984-4962-4DC5-8CDA-71251781BB72}" type="sibTrans" cxnId="{77D5992B-068F-41BE-893C-465B035676FF}">
      <dgm:prSet/>
      <dgm:spPr>
        <a:ln w="19050" cmpd="sng">
          <a:noFill/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174457-6DCF-4007-82A9-E75531C9624E}" type="parTrans" cxnId="{77D5992B-068F-41BE-893C-465B035676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C1B40A2-C95B-481E-9090-4B7BCF3B56CE}" type="pres">
      <dgm:prSet presAssocID="{8FBAAD1B-5BAC-4AC0-8BA9-6D0621EB872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1BD14-653F-47B3-BB46-667C8FB2497F}" type="pres">
      <dgm:prSet presAssocID="{443ECAFA-A6D7-41FF-AC7E-E0473AEE9907}" presName="node" presStyleLbl="node1" presStyleIdx="0" presStyleCnt="8" custScaleX="208191" custScaleY="225692" custRadScaleRad="84124" custRadScaleInc="-37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2586D-5C2A-47F2-8FBF-D647F1535402}" type="pres">
      <dgm:prSet presAssocID="{443ECAFA-A6D7-41FF-AC7E-E0473AEE9907}" presName="spNode" presStyleCnt="0"/>
      <dgm:spPr/>
      <dgm:t>
        <a:bodyPr/>
        <a:lstStyle/>
        <a:p>
          <a:endParaRPr lang="ru-RU"/>
        </a:p>
      </dgm:t>
    </dgm:pt>
    <dgm:pt modelId="{43434E4B-C4FB-4DAC-9533-71DBE9279538}" type="pres">
      <dgm:prSet presAssocID="{1F9A309A-9FC0-485D-BD9D-D3AA06914A86}" presName="sibTrans" presStyleLbl="sibTrans1D1" presStyleIdx="0" presStyleCnt="8"/>
      <dgm:spPr/>
      <dgm:t>
        <a:bodyPr/>
        <a:lstStyle/>
        <a:p>
          <a:endParaRPr lang="ru-RU"/>
        </a:p>
      </dgm:t>
    </dgm:pt>
    <dgm:pt modelId="{A54D8CAD-B47B-492A-A92F-69E42EBB0CBD}" type="pres">
      <dgm:prSet presAssocID="{724D7F1B-A1E0-49D7-BF3E-FEFCD1C743CE}" presName="node" presStyleLbl="node1" presStyleIdx="1" presStyleCnt="8" custScaleX="186736" custScaleY="202103" custRadScaleRad="116084" custRadScaleInc="86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E9F86-1024-42B7-8000-210EB09C538A}" type="pres">
      <dgm:prSet presAssocID="{724D7F1B-A1E0-49D7-BF3E-FEFCD1C743CE}" presName="spNode" presStyleCnt="0"/>
      <dgm:spPr/>
      <dgm:t>
        <a:bodyPr/>
        <a:lstStyle/>
        <a:p>
          <a:endParaRPr lang="ru-RU"/>
        </a:p>
      </dgm:t>
    </dgm:pt>
    <dgm:pt modelId="{F93ECD45-54D8-465B-A0C2-914295F3C5BD}" type="pres">
      <dgm:prSet presAssocID="{8BA3E322-4EFF-422F-8958-15FC13EBBE0A}" presName="sibTrans" presStyleLbl="sibTrans1D1" presStyleIdx="1" presStyleCnt="8"/>
      <dgm:spPr/>
      <dgm:t>
        <a:bodyPr/>
        <a:lstStyle/>
        <a:p>
          <a:endParaRPr lang="ru-RU"/>
        </a:p>
      </dgm:t>
    </dgm:pt>
    <dgm:pt modelId="{D76CEF15-AD37-4FF7-A9D9-F30101483B47}" type="pres">
      <dgm:prSet presAssocID="{3E04EBF9-6BCF-4C97-97CC-16053D8ADECA}" presName="node" presStyleLbl="node1" presStyleIdx="2" presStyleCnt="8" custScaleX="148208" custScaleY="177669" custRadScaleRad="161153" custRadScaleInc="4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25730-0866-4745-85D0-1D1DCFBF2A18}" type="pres">
      <dgm:prSet presAssocID="{3E04EBF9-6BCF-4C97-97CC-16053D8ADECA}" presName="spNode" presStyleCnt="0"/>
      <dgm:spPr/>
      <dgm:t>
        <a:bodyPr/>
        <a:lstStyle/>
        <a:p>
          <a:endParaRPr lang="ru-RU"/>
        </a:p>
      </dgm:t>
    </dgm:pt>
    <dgm:pt modelId="{DA554C6D-A2BD-4B94-802C-6C55DB9F2BF8}" type="pres">
      <dgm:prSet presAssocID="{7D26771F-14FC-487C-BE39-6B56926D70D0}" presName="sibTrans" presStyleLbl="sibTrans1D1" presStyleIdx="2" presStyleCnt="8"/>
      <dgm:spPr/>
      <dgm:t>
        <a:bodyPr/>
        <a:lstStyle/>
        <a:p>
          <a:endParaRPr lang="ru-RU"/>
        </a:p>
      </dgm:t>
    </dgm:pt>
    <dgm:pt modelId="{644BD4D3-8D2A-489F-BC0B-191B4AEF9533}" type="pres">
      <dgm:prSet presAssocID="{AC3117F4-22F7-4278-9E67-6CE483EEA235}" presName="node" presStyleLbl="node1" presStyleIdx="3" presStyleCnt="8" custScaleX="166112" custScaleY="119862" custRadScaleRad="128974" custRadScaleInc="-39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3B005-4E2A-4348-9B77-486F2914FE10}" type="pres">
      <dgm:prSet presAssocID="{AC3117F4-22F7-4278-9E67-6CE483EEA235}" presName="spNode" presStyleCnt="0"/>
      <dgm:spPr/>
      <dgm:t>
        <a:bodyPr/>
        <a:lstStyle/>
        <a:p>
          <a:endParaRPr lang="ru-RU"/>
        </a:p>
      </dgm:t>
    </dgm:pt>
    <dgm:pt modelId="{2C814299-90FC-466A-8C27-58BBE7C3AD9B}" type="pres">
      <dgm:prSet presAssocID="{83D8F672-682C-4EEF-83C3-46A0F47A1E51}" presName="sibTrans" presStyleLbl="sibTrans1D1" presStyleIdx="3" presStyleCnt="8"/>
      <dgm:spPr/>
      <dgm:t>
        <a:bodyPr/>
        <a:lstStyle/>
        <a:p>
          <a:endParaRPr lang="ru-RU"/>
        </a:p>
      </dgm:t>
    </dgm:pt>
    <dgm:pt modelId="{03867FA4-A613-4921-92BD-CBD0DE5AF6C1}" type="pres">
      <dgm:prSet presAssocID="{582979A8-C384-483D-9063-70433550210F}" presName="node" presStyleLbl="node1" presStyleIdx="4" presStyleCnt="8" custScaleX="148208" custScaleY="166898" custRadScaleRad="96729" custRadScaleInc="5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3EB03-7087-4967-BA16-52B020590675}" type="pres">
      <dgm:prSet presAssocID="{582979A8-C384-483D-9063-70433550210F}" presName="spNode" presStyleCnt="0"/>
      <dgm:spPr/>
      <dgm:t>
        <a:bodyPr/>
        <a:lstStyle/>
        <a:p>
          <a:endParaRPr lang="ru-RU"/>
        </a:p>
      </dgm:t>
    </dgm:pt>
    <dgm:pt modelId="{191E1915-7B43-453A-9B3B-8BE365BAB7F0}" type="pres">
      <dgm:prSet presAssocID="{CBBE3567-C6F7-4BAB-9067-FDC8A32F0041}" presName="sibTrans" presStyleLbl="sibTrans1D1" presStyleIdx="4" presStyleCnt="8"/>
      <dgm:spPr/>
      <dgm:t>
        <a:bodyPr/>
        <a:lstStyle/>
        <a:p>
          <a:endParaRPr lang="ru-RU"/>
        </a:p>
      </dgm:t>
    </dgm:pt>
    <dgm:pt modelId="{529DDF86-EE24-4644-BF9F-F7994B1A08DB}" type="pres">
      <dgm:prSet presAssocID="{99AA82BB-5D7A-4078-8B23-18C254D0DC4B}" presName="node" presStyleLbl="node1" presStyleIdx="5" presStyleCnt="8" custScaleX="163690" custScaleY="146941" custRadScaleRad="133079" custRadScaleInc="51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D6908-0A8E-4F45-889A-67CE25D68E3E}" type="pres">
      <dgm:prSet presAssocID="{99AA82BB-5D7A-4078-8B23-18C254D0DC4B}" presName="spNode" presStyleCnt="0"/>
      <dgm:spPr/>
      <dgm:t>
        <a:bodyPr/>
        <a:lstStyle/>
        <a:p>
          <a:endParaRPr lang="ru-RU"/>
        </a:p>
      </dgm:t>
    </dgm:pt>
    <dgm:pt modelId="{B61698C4-7017-4D89-87F7-56075D701F9E}" type="pres">
      <dgm:prSet presAssocID="{CE6B3773-E288-4ED6-8D2D-7A94A1E9116E}" presName="sibTrans" presStyleLbl="sibTrans1D1" presStyleIdx="5" presStyleCnt="8"/>
      <dgm:spPr/>
      <dgm:t>
        <a:bodyPr/>
        <a:lstStyle/>
        <a:p>
          <a:endParaRPr lang="ru-RU"/>
        </a:p>
      </dgm:t>
    </dgm:pt>
    <dgm:pt modelId="{E20084B0-DED3-4DEB-8998-F77FEE57635D}" type="pres">
      <dgm:prSet presAssocID="{FD2A65F7-0EFD-427A-9350-4EE82EF8A3A3}" presName="node" presStyleLbl="node1" presStyleIdx="6" presStyleCnt="8" custScaleX="142945" custScaleY="168216" custRadScaleRad="170613" custRadScaleInc="-34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E5A02-1953-4AC1-8DE5-B9171905FABE}" type="pres">
      <dgm:prSet presAssocID="{FD2A65F7-0EFD-427A-9350-4EE82EF8A3A3}" presName="spNode" presStyleCnt="0"/>
      <dgm:spPr/>
      <dgm:t>
        <a:bodyPr/>
        <a:lstStyle/>
        <a:p>
          <a:endParaRPr lang="ru-RU"/>
        </a:p>
      </dgm:t>
    </dgm:pt>
    <dgm:pt modelId="{37B34B6A-4DCE-4DE3-951A-2EF6B41DAEEC}" type="pres">
      <dgm:prSet presAssocID="{1B6EB8D1-E4C2-40F7-BAF0-BED45F5C904D}" presName="sibTrans" presStyleLbl="sibTrans1D1" presStyleIdx="6" presStyleCnt="8"/>
      <dgm:spPr/>
      <dgm:t>
        <a:bodyPr/>
        <a:lstStyle/>
        <a:p>
          <a:endParaRPr lang="ru-RU"/>
        </a:p>
      </dgm:t>
    </dgm:pt>
    <dgm:pt modelId="{26BC9EC0-F33D-4C53-893E-E607BC23B588}" type="pres">
      <dgm:prSet presAssocID="{2F3150F9-E42C-4C20-8C2E-D3A5F4293F34}" presName="node" presStyleLbl="node1" presStyleIdx="7" presStyleCnt="8" custScaleX="221150" custScaleY="110043" custRadScaleRad="124885" custRadScaleInc="-117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36583-BB7F-476C-A980-E0851D9947DB}" type="pres">
      <dgm:prSet presAssocID="{2F3150F9-E42C-4C20-8C2E-D3A5F4293F34}" presName="spNode" presStyleCnt="0"/>
      <dgm:spPr/>
      <dgm:t>
        <a:bodyPr/>
        <a:lstStyle/>
        <a:p>
          <a:endParaRPr lang="ru-RU"/>
        </a:p>
      </dgm:t>
    </dgm:pt>
    <dgm:pt modelId="{6B2E63ED-B4B9-4312-8B34-C6298E61E31E}" type="pres">
      <dgm:prSet presAssocID="{181EA984-4962-4DC5-8CDA-71251781BB72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73E74C13-E386-459F-8D37-AD1A568A4FAB}" type="presOf" srcId="{3E04EBF9-6BCF-4C97-97CC-16053D8ADECA}" destId="{D76CEF15-AD37-4FF7-A9D9-F30101483B47}" srcOrd="0" destOrd="0" presId="urn:microsoft.com/office/officeart/2005/8/layout/cycle5"/>
    <dgm:cxn modelId="{BE0D47A5-F959-4485-90FE-C101AA70A0C1}" type="presOf" srcId="{181EA984-4962-4DC5-8CDA-71251781BB72}" destId="{6B2E63ED-B4B9-4312-8B34-C6298E61E31E}" srcOrd="0" destOrd="0" presId="urn:microsoft.com/office/officeart/2005/8/layout/cycle5"/>
    <dgm:cxn modelId="{D8246D4E-329F-417E-801D-CEA9E10BBA33}" type="presOf" srcId="{CBBE3567-C6F7-4BAB-9067-FDC8A32F0041}" destId="{191E1915-7B43-453A-9B3B-8BE365BAB7F0}" srcOrd="0" destOrd="0" presId="urn:microsoft.com/office/officeart/2005/8/layout/cycle5"/>
    <dgm:cxn modelId="{3FC22665-63D9-484D-AF19-34C633E78123}" srcId="{8FBAAD1B-5BAC-4AC0-8BA9-6D0621EB872A}" destId="{443ECAFA-A6D7-41FF-AC7E-E0473AEE9907}" srcOrd="0" destOrd="0" parTransId="{80443694-B682-45A2-95DE-FF3E15237DEA}" sibTransId="{1F9A309A-9FC0-485D-BD9D-D3AA06914A86}"/>
    <dgm:cxn modelId="{56AA6E92-FEC2-4B59-B87B-8B678B7529F4}" type="presOf" srcId="{7D26771F-14FC-487C-BE39-6B56926D70D0}" destId="{DA554C6D-A2BD-4B94-802C-6C55DB9F2BF8}" srcOrd="0" destOrd="0" presId="urn:microsoft.com/office/officeart/2005/8/layout/cycle5"/>
    <dgm:cxn modelId="{E45CB0F1-7AC4-4EC2-A50B-EEBF722B1B56}" type="presOf" srcId="{1F9A309A-9FC0-485D-BD9D-D3AA06914A86}" destId="{43434E4B-C4FB-4DAC-9533-71DBE9279538}" srcOrd="0" destOrd="0" presId="urn:microsoft.com/office/officeart/2005/8/layout/cycle5"/>
    <dgm:cxn modelId="{BC266E17-F991-4BBA-96B8-9A8CF068A811}" type="presOf" srcId="{FD2A65F7-0EFD-427A-9350-4EE82EF8A3A3}" destId="{E20084B0-DED3-4DEB-8998-F77FEE57635D}" srcOrd="0" destOrd="0" presId="urn:microsoft.com/office/officeart/2005/8/layout/cycle5"/>
    <dgm:cxn modelId="{E3AB266A-4999-44D3-B3D9-F4A5428A79BD}" type="presOf" srcId="{8BA3E322-4EFF-422F-8958-15FC13EBBE0A}" destId="{F93ECD45-54D8-465B-A0C2-914295F3C5BD}" srcOrd="0" destOrd="0" presId="urn:microsoft.com/office/officeart/2005/8/layout/cycle5"/>
    <dgm:cxn modelId="{9925EEB9-1456-475A-B920-499FCA3043E8}" type="presOf" srcId="{83D8F672-682C-4EEF-83C3-46A0F47A1E51}" destId="{2C814299-90FC-466A-8C27-58BBE7C3AD9B}" srcOrd="0" destOrd="0" presId="urn:microsoft.com/office/officeart/2005/8/layout/cycle5"/>
    <dgm:cxn modelId="{A5A1EF05-7827-4CEA-ABDE-26873AECCC68}" srcId="{8FBAAD1B-5BAC-4AC0-8BA9-6D0621EB872A}" destId="{582979A8-C384-483D-9063-70433550210F}" srcOrd="4" destOrd="0" parTransId="{27AB9AEC-E8AF-41DD-9374-87F1F2B00302}" sibTransId="{CBBE3567-C6F7-4BAB-9067-FDC8A32F0041}"/>
    <dgm:cxn modelId="{EB02B10B-C7DF-4C93-973D-78E12C579033}" srcId="{8FBAAD1B-5BAC-4AC0-8BA9-6D0621EB872A}" destId="{3E04EBF9-6BCF-4C97-97CC-16053D8ADECA}" srcOrd="2" destOrd="0" parTransId="{300F097E-CD7D-4D51-A520-F17C4F00BCF8}" sibTransId="{7D26771F-14FC-487C-BE39-6B56926D70D0}"/>
    <dgm:cxn modelId="{EF6DFDEE-7517-43B3-9700-74E06194ED1B}" type="presOf" srcId="{443ECAFA-A6D7-41FF-AC7E-E0473AEE9907}" destId="{18E1BD14-653F-47B3-BB46-667C8FB2497F}" srcOrd="0" destOrd="0" presId="urn:microsoft.com/office/officeart/2005/8/layout/cycle5"/>
    <dgm:cxn modelId="{77D5992B-068F-41BE-893C-465B035676FF}" srcId="{8FBAAD1B-5BAC-4AC0-8BA9-6D0621EB872A}" destId="{2F3150F9-E42C-4C20-8C2E-D3A5F4293F34}" srcOrd="7" destOrd="0" parTransId="{02174457-6DCF-4007-82A9-E75531C9624E}" sibTransId="{181EA984-4962-4DC5-8CDA-71251781BB72}"/>
    <dgm:cxn modelId="{53890393-53B1-429E-92DB-ADF598595E72}" type="presOf" srcId="{582979A8-C384-483D-9063-70433550210F}" destId="{03867FA4-A613-4921-92BD-CBD0DE5AF6C1}" srcOrd="0" destOrd="0" presId="urn:microsoft.com/office/officeart/2005/8/layout/cycle5"/>
    <dgm:cxn modelId="{0EC5F2E2-7C68-4D5D-950C-960FE350ED05}" type="presOf" srcId="{2F3150F9-E42C-4C20-8C2E-D3A5F4293F34}" destId="{26BC9EC0-F33D-4C53-893E-E607BC23B588}" srcOrd="0" destOrd="0" presId="urn:microsoft.com/office/officeart/2005/8/layout/cycle5"/>
    <dgm:cxn modelId="{9FA3076A-9E70-4B92-B72C-17AAD3F1594F}" type="presOf" srcId="{1B6EB8D1-E4C2-40F7-BAF0-BED45F5C904D}" destId="{37B34B6A-4DCE-4DE3-951A-2EF6B41DAEEC}" srcOrd="0" destOrd="0" presId="urn:microsoft.com/office/officeart/2005/8/layout/cycle5"/>
    <dgm:cxn modelId="{A34C7FF4-0D0B-4AD4-9A92-2A745CE55B20}" type="presOf" srcId="{AC3117F4-22F7-4278-9E67-6CE483EEA235}" destId="{644BD4D3-8D2A-489F-BC0B-191B4AEF9533}" srcOrd="0" destOrd="0" presId="urn:microsoft.com/office/officeart/2005/8/layout/cycle5"/>
    <dgm:cxn modelId="{32B30E83-DC33-4617-8BA1-C733C5797BFA}" type="presOf" srcId="{99AA82BB-5D7A-4078-8B23-18C254D0DC4B}" destId="{529DDF86-EE24-4644-BF9F-F7994B1A08DB}" srcOrd="0" destOrd="0" presId="urn:microsoft.com/office/officeart/2005/8/layout/cycle5"/>
    <dgm:cxn modelId="{576E8FAF-673E-4EEE-A299-EFE205D95367}" srcId="{8FBAAD1B-5BAC-4AC0-8BA9-6D0621EB872A}" destId="{99AA82BB-5D7A-4078-8B23-18C254D0DC4B}" srcOrd="5" destOrd="0" parTransId="{66269EDA-3B26-44F0-9EAF-0EAB9C77E571}" sibTransId="{CE6B3773-E288-4ED6-8D2D-7A94A1E9116E}"/>
    <dgm:cxn modelId="{56B4D61A-9A37-4512-94F3-E427B0977017}" srcId="{8FBAAD1B-5BAC-4AC0-8BA9-6D0621EB872A}" destId="{AC3117F4-22F7-4278-9E67-6CE483EEA235}" srcOrd="3" destOrd="0" parTransId="{FFECE32E-61FB-48FC-B2EB-498B71F1D7E8}" sibTransId="{83D8F672-682C-4EEF-83C3-46A0F47A1E51}"/>
    <dgm:cxn modelId="{B13D8BF8-217F-4BF2-8661-9A7AF031383D}" type="presOf" srcId="{8FBAAD1B-5BAC-4AC0-8BA9-6D0621EB872A}" destId="{5C1B40A2-C95B-481E-9090-4B7BCF3B56CE}" srcOrd="0" destOrd="0" presId="urn:microsoft.com/office/officeart/2005/8/layout/cycle5"/>
    <dgm:cxn modelId="{C6A0782F-1121-413E-BFF4-9C91A43198B6}" srcId="{8FBAAD1B-5BAC-4AC0-8BA9-6D0621EB872A}" destId="{724D7F1B-A1E0-49D7-BF3E-FEFCD1C743CE}" srcOrd="1" destOrd="0" parTransId="{8421A8F1-BAEA-4CEE-B30C-84C25247883B}" sibTransId="{8BA3E322-4EFF-422F-8958-15FC13EBBE0A}"/>
    <dgm:cxn modelId="{1068C507-2848-48C6-990E-19E27930E772}" type="presOf" srcId="{CE6B3773-E288-4ED6-8D2D-7A94A1E9116E}" destId="{B61698C4-7017-4D89-87F7-56075D701F9E}" srcOrd="0" destOrd="0" presId="urn:microsoft.com/office/officeart/2005/8/layout/cycle5"/>
    <dgm:cxn modelId="{9B40075E-B9C8-4BE1-9B72-6DF318F1311A}" srcId="{8FBAAD1B-5BAC-4AC0-8BA9-6D0621EB872A}" destId="{FD2A65F7-0EFD-427A-9350-4EE82EF8A3A3}" srcOrd="6" destOrd="0" parTransId="{697F9671-3336-441A-86F1-2B39F8A830C4}" sibTransId="{1B6EB8D1-E4C2-40F7-BAF0-BED45F5C904D}"/>
    <dgm:cxn modelId="{15CC7C93-F435-4E2F-8EDF-DE22D72841D5}" type="presOf" srcId="{724D7F1B-A1E0-49D7-BF3E-FEFCD1C743CE}" destId="{A54D8CAD-B47B-492A-A92F-69E42EBB0CBD}" srcOrd="0" destOrd="0" presId="urn:microsoft.com/office/officeart/2005/8/layout/cycle5"/>
    <dgm:cxn modelId="{28BA831C-D46D-4A22-9D37-5F7AA59701C9}" type="presParOf" srcId="{5C1B40A2-C95B-481E-9090-4B7BCF3B56CE}" destId="{18E1BD14-653F-47B3-BB46-667C8FB2497F}" srcOrd="0" destOrd="0" presId="urn:microsoft.com/office/officeart/2005/8/layout/cycle5"/>
    <dgm:cxn modelId="{6322CBC5-515E-48F5-A92E-A5FE29E4ABDA}" type="presParOf" srcId="{5C1B40A2-C95B-481E-9090-4B7BCF3B56CE}" destId="{63F2586D-5C2A-47F2-8FBF-D647F1535402}" srcOrd="1" destOrd="0" presId="urn:microsoft.com/office/officeart/2005/8/layout/cycle5"/>
    <dgm:cxn modelId="{AEA68B6C-84E1-460E-8615-A83F2DFDC1AE}" type="presParOf" srcId="{5C1B40A2-C95B-481E-9090-4B7BCF3B56CE}" destId="{43434E4B-C4FB-4DAC-9533-71DBE9279538}" srcOrd="2" destOrd="0" presId="urn:microsoft.com/office/officeart/2005/8/layout/cycle5"/>
    <dgm:cxn modelId="{F31AF83F-8381-4DEC-94DA-A054B463A3EF}" type="presParOf" srcId="{5C1B40A2-C95B-481E-9090-4B7BCF3B56CE}" destId="{A54D8CAD-B47B-492A-A92F-69E42EBB0CBD}" srcOrd="3" destOrd="0" presId="urn:microsoft.com/office/officeart/2005/8/layout/cycle5"/>
    <dgm:cxn modelId="{3E1E5239-87AB-4691-84BD-5E4E73A0C98F}" type="presParOf" srcId="{5C1B40A2-C95B-481E-9090-4B7BCF3B56CE}" destId="{C1BE9F86-1024-42B7-8000-210EB09C538A}" srcOrd="4" destOrd="0" presId="urn:microsoft.com/office/officeart/2005/8/layout/cycle5"/>
    <dgm:cxn modelId="{8D5A7A14-4AB9-4273-AEB1-7317B5B06CB5}" type="presParOf" srcId="{5C1B40A2-C95B-481E-9090-4B7BCF3B56CE}" destId="{F93ECD45-54D8-465B-A0C2-914295F3C5BD}" srcOrd="5" destOrd="0" presId="urn:microsoft.com/office/officeart/2005/8/layout/cycle5"/>
    <dgm:cxn modelId="{F780A469-12A2-4460-9A69-78F7787C66D2}" type="presParOf" srcId="{5C1B40A2-C95B-481E-9090-4B7BCF3B56CE}" destId="{D76CEF15-AD37-4FF7-A9D9-F30101483B47}" srcOrd="6" destOrd="0" presId="urn:microsoft.com/office/officeart/2005/8/layout/cycle5"/>
    <dgm:cxn modelId="{526241DF-315D-446D-966C-3A8FAD15F329}" type="presParOf" srcId="{5C1B40A2-C95B-481E-9090-4B7BCF3B56CE}" destId="{89825730-0866-4745-85D0-1D1DCFBF2A18}" srcOrd="7" destOrd="0" presId="urn:microsoft.com/office/officeart/2005/8/layout/cycle5"/>
    <dgm:cxn modelId="{33A39F22-C403-4DE3-A1A1-475EF73BC6AB}" type="presParOf" srcId="{5C1B40A2-C95B-481E-9090-4B7BCF3B56CE}" destId="{DA554C6D-A2BD-4B94-802C-6C55DB9F2BF8}" srcOrd="8" destOrd="0" presId="urn:microsoft.com/office/officeart/2005/8/layout/cycle5"/>
    <dgm:cxn modelId="{866E768A-873B-4153-B10B-92C8C90A8862}" type="presParOf" srcId="{5C1B40A2-C95B-481E-9090-4B7BCF3B56CE}" destId="{644BD4D3-8D2A-489F-BC0B-191B4AEF9533}" srcOrd="9" destOrd="0" presId="urn:microsoft.com/office/officeart/2005/8/layout/cycle5"/>
    <dgm:cxn modelId="{93A00EB2-4B25-4379-BFEB-DD1B97323E4A}" type="presParOf" srcId="{5C1B40A2-C95B-481E-9090-4B7BCF3B56CE}" destId="{DAC3B005-4E2A-4348-9B77-486F2914FE10}" srcOrd="10" destOrd="0" presId="urn:microsoft.com/office/officeart/2005/8/layout/cycle5"/>
    <dgm:cxn modelId="{1550D11D-9272-428C-9718-45485526D58F}" type="presParOf" srcId="{5C1B40A2-C95B-481E-9090-4B7BCF3B56CE}" destId="{2C814299-90FC-466A-8C27-58BBE7C3AD9B}" srcOrd="11" destOrd="0" presId="urn:microsoft.com/office/officeart/2005/8/layout/cycle5"/>
    <dgm:cxn modelId="{991A0F94-C68D-4170-9573-AFBFE5B51742}" type="presParOf" srcId="{5C1B40A2-C95B-481E-9090-4B7BCF3B56CE}" destId="{03867FA4-A613-4921-92BD-CBD0DE5AF6C1}" srcOrd="12" destOrd="0" presId="urn:microsoft.com/office/officeart/2005/8/layout/cycle5"/>
    <dgm:cxn modelId="{2D9B9246-A411-4B5E-8267-1FC4F7A362DB}" type="presParOf" srcId="{5C1B40A2-C95B-481E-9090-4B7BCF3B56CE}" destId="{A543EB03-7087-4967-BA16-52B020590675}" srcOrd="13" destOrd="0" presId="urn:microsoft.com/office/officeart/2005/8/layout/cycle5"/>
    <dgm:cxn modelId="{430C9C16-4F53-41CB-B77A-2AAA6FB51014}" type="presParOf" srcId="{5C1B40A2-C95B-481E-9090-4B7BCF3B56CE}" destId="{191E1915-7B43-453A-9B3B-8BE365BAB7F0}" srcOrd="14" destOrd="0" presId="urn:microsoft.com/office/officeart/2005/8/layout/cycle5"/>
    <dgm:cxn modelId="{C9165384-FA24-4D42-804C-4FF2D6BE13ED}" type="presParOf" srcId="{5C1B40A2-C95B-481E-9090-4B7BCF3B56CE}" destId="{529DDF86-EE24-4644-BF9F-F7994B1A08DB}" srcOrd="15" destOrd="0" presId="urn:microsoft.com/office/officeart/2005/8/layout/cycle5"/>
    <dgm:cxn modelId="{69189CF0-C3E7-4251-AE2D-CE4B39686C53}" type="presParOf" srcId="{5C1B40A2-C95B-481E-9090-4B7BCF3B56CE}" destId="{273D6908-0A8E-4F45-889A-67CE25D68E3E}" srcOrd="16" destOrd="0" presId="urn:microsoft.com/office/officeart/2005/8/layout/cycle5"/>
    <dgm:cxn modelId="{A51E7275-4D0C-4FFE-94AB-E22C2BD07A5E}" type="presParOf" srcId="{5C1B40A2-C95B-481E-9090-4B7BCF3B56CE}" destId="{B61698C4-7017-4D89-87F7-56075D701F9E}" srcOrd="17" destOrd="0" presId="urn:microsoft.com/office/officeart/2005/8/layout/cycle5"/>
    <dgm:cxn modelId="{B090B278-9EEC-43D5-B6EB-68798033A418}" type="presParOf" srcId="{5C1B40A2-C95B-481E-9090-4B7BCF3B56CE}" destId="{E20084B0-DED3-4DEB-8998-F77FEE57635D}" srcOrd="18" destOrd="0" presId="urn:microsoft.com/office/officeart/2005/8/layout/cycle5"/>
    <dgm:cxn modelId="{2A201BA6-8FDD-4051-BB6A-AD17D58A1AD2}" type="presParOf" srcId="{5C1B40A2-C95B-481E-9090-4B7BCF3B56CE}" destId="{284E5A02-1953-4AC1-8DE5-B9171905FABE}" srcOrd="19" destOrd="0" presId="urn:microsoft.com/office/officeart/2005/8/layout/cycle5"/>
    <dgm:cxn modelId="{2C57C642-F069-41FF-804D-EC2ABCC1CF17}" type="presParOf" srcId="{5C1B40A2-C95B-481E-9090-4B7BCF3B56CE}" destId="{37B34B6A-4DCE-4DE3-951A-2EF6B41DAEEC}" srcOrd="20" destOrd="0" presId="urn:microsoft.com/office/officeart/2005/8/layout/cycle5"/>
    <dgm:cxn modelId="{C4E936C5-524E-47A1-B60D-C4B2C9C1FC82}" type="presParOf" srcId="{5C1B40A2-C95B-481E-9090-4B7BCF3B56CE}" destId="{26BC9EC0-F33D-4C53-893E-E607BC23B588}" srcOrd="21" destOrd="0" presId="urn:microsoft.com/office/officeart/2005/8/layout/cycle5"/>
    <dgm:cxn modelId="{79663389-A778-483E-85F7-49FCF49DF715}" type="presParOf" srcId="{5C1B40A2-C95B-481E-9090-4B7BCF3B56CE}" destId="{AAF36583-BB7F-476C-A980-E0851D9947DB}" srcOrd="22" destOrd="0" presId="urn:microsoft.com/office/officeart/2005/8/layout/cycle5"/>
    <dgm:cxn modelId="{058D90FF-7DB4-4A42-ACE2-3653DB706D8A}" type="presParOf" srcId="{5C1B40A2-C95B-481E-9090-4B7BCF3B56CE}" destId="{6B2E63ED-B4B9-4312-8B34-C6298E61E31E}" srcOrd="23" destOrd="0" presId="urn:microsoft.com/office/officeart/2005/8/layout/cycle5"/>
  </dgm:cxnLst>
  <dgm:bg>
    <a:noFill/>
    <a:effectLst/>
  </dgm:bg>
  <dgm:whole>
    <a:ln w="31750" cap="flat" cmpd="sng" algn="ctr">
      <a:noFill/>
      <a:prstDash val="sysDot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1BD14-653F-47B3-BB46-667C8FB2497F}">
      <dsp:nvSpPr>
        <dsp:cNvPr id="0" name=""/>
        <dsp:cNvSpPr/>
      </dsp:nvSpPr>
      <dsp:spPr>
        <a:xfrm>
          <a:off x="2630887" y="62267"/>
          <a:ext cx="2234181" cy="1574294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ПРОГНОЗА СОЦИАЛЬНО-ЭКОНОМИЧЕСКОГО РАЗВИТИЯ  СЕМЕЙКИНСКОГО СЕЛЬСКОГО ПОСЕЛЕНИЯ НА ОЧЕРЕДНОЙ ФИНАНСОВЫЙ ГОД И ПЛАНОВЫЙ ПЕРИОД</a:t>
          </a:r>
          <a:endParaRPr lang="ru-RU" sz="11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2707738" y="139118"/>
        <a:ext cx="2080479" cy="1420592"/>
      </dsp:txXfrm>
    </dsp:sp>
    <dsp:sp modelId="{43434E4B-C4FB-4DAC-9533-71DBE9279538}">
      <dsp:nvSpPr>
        <dsp:cNvPr id="0" name=""/>
        <dsp:cNvSpPr/>
      </dsp:nvSpPr>
      <dsp:spPr>
        <a:xfrm>
          <a:off x="3842180" y="615591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1176368" y="343620"/>
              </a:moveTo>
              <a:arcTo wR="2419125" hR="2419125" stAng="14345276" swAng="789002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20999999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D8CAD-B47B-492A-A92F-69E42EBB0CBD}">
      <dsp:nvSpPr>
        <dsp:cNvPr id="0" name=""/>
        <dsp:cNvSpPr/>
      </dsp:nvSpPr>
      <dsp:spPr>
        <a:xfrm>
          <a:off x="5325298" y="681671"/>
          <a:ext cx="2003939" cy="1409751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ДОКУМЕНТОВ И МАТЕРИАЛОВ, НЕОБХОДИМЫХ ДЛЯ ФОРМИРОВАНИЯ БЮДЖЕТА СЕМЕЙКИНСКОГО СЕЛЬСКОГО ПОСЕЛЕНИЯ</a:t>
          </a:r>
          <a:r>
            <a:rPr lang="ru-RU" sz="1100" b="1" i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ru-RU" sz="1100" b="1" i="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394116" y="750489"/>
        <a:ext cx="1866303" cy="1272115"/>
      </dsp:txXfrm>
    </dsp:sp>
    <dsp:sp modelId="{F93ECD45-54D8-465B-A0C2-914295F3C5BD}">
      <dsp:nvSpPr>
        <dsp:cNvPr id="0" name=""/>
        <dsp:cNvSpPr/>
      </dsp:nvSpPr>
      <dsp:spPr>
        <a:xfrm>
          <a:off x="2677283" y="1532803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4079171" y="659461"/>
              </a:moveTo>
              <a:arcTo wR="2419125" hR="2419125" stAng="18799884" swAng="653031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CEF15-AD37-4FF7-A9D9-F30101483B47}">
      <dsp:nvSpPr>
        <dsp:cNvPr id="0" name=""/>
        <dsp:cNvSpPr/>
      </dsp:nvSpPr>
      <dsp:spPr>
        <a:xfrm>
          <a:off x="6329488" y="2663484"/>
          <a:ext cx="1590479" cy="1239314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СОСТАВЛЕНИЕ ПРОЕКТА БЮДЖЕТА СЕМЕЙКИНСКОГО СЕЛЬСКОГО ПОСЕЛЕНИЯ </a:t>
          </a:r>
          <a:endParaRPr lang="ru-RU" sz="12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6389986" y="2723982"/>
        <a:ext cx="1469483" cy="1118318"/>
      </dsp:txXfrm>
    </dsp:sp>
    <dsp:sp modelId="{DA554C6D-A2BD-4B94-802C-6C55DB9F2BF8}">
      <dsp:nvSpPr>
        <dsp:cNvPr id="0" name=""/>
        <dsp:cNvSpPr/>
      </dsp:nvSpPr>
      <dsp:spPr>
        <a:xfrm>
          <a:off x="2367941" y="465554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4559325" y="3546829"/>
              </a:moveTo>
              <a:arcTo wR="2419125" hR="2419125" stAng="1667126" swAng="52368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BD4D3-8D2A-489F-BC0B-191B4AEF9533}">
      <dsp:nvSpPr>
        <dsp:cNvPr id="0" name=""/>
        <dsp:cNvSpPr/>
      </dsp:nvSpPr>
      <dsp:spPr>
        <a:xfrm>
          <a:off x="5479126" y="4420496"/>
          <a:ext cx="1782614" cy="836086"/>
        </a:xfrm>
        <a:prstGeom prst="roundRect">
          <a:avLst/>
        </a:prstGeom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РАССМОТРЕНИЕ   И УТВЕРЖДЕНИЕ БЮДЖЕТА СЕМЕЙКИНСКОГО СЕЛЬСКОГО ПОСЕЛЕНИЯ </a:t>
          </a:r>
          <a:endParaRPr lang="ru-RU" sz="11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5519940" y="4461310"/>
        <a:ext cx="1700986" cy="754458"/>
      </dsp:txXfrm>
    </dsp:sp>
    <dsp:sp modelId="{2C814299-90FC-466A-8C27-58BBE7C3AD9B}">
      <dsp:nvSpPr>
        <dsp:cNvPr id="0" name=""/>
        <dsp:cNvSpPr/>
      </dsp:nvSpPr>
      <dsp:spPr>
        <a:xfrm>
          <a:off x="3225486" y="439148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483405" y="4837397"/>
              </a:moveTo>
              <a:arcTo wR="2419125" hR="2419125" stAng="5308643" swAng="1101107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67FA4-A613-4921-92BD-CBD0DE5AF6C1}">
      <dsp:nvSpPr>
        <dsp:cNvPr id="0" name=""/>
        <dsp:cNvSpPr/>
      </dsp:nvSpPr>
      <dsp:spPr>
        <a:xfrm>
          <a:off x="3115572" y="4632478"/>
          <a:ext cx="1590479" cy="1164182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ИСПОЛНЕНИЕ БЮДЖЕТА СЕМЕЙКИНСКОГО СЕЛЬСКОГО ПОСЕЛЕНИЯ </a:t>
          </a:r>
          <a:endParaRPr lang="ru-RU" sz="12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3172403" y="4689309"/>
        <a:ext cx="1476817" cy="1050520"/>
      </dsp:txXfrm>
    </dsp:sp>
    <dsp:sp modelId="{191E1915-7B43-453A-9B3B-8BE365BAB7F0}">
      <dsp:nvSpPr>
        <dsp:cNvPr id="0" name=""/>
        <dsp:cNvSpPr/>
      </dsp:nvSpPr>
      <dsp:spPr>
        <a:xfrm>
          <a:off x="-430665" y="502936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3315257" y="4666150"/>
              </a:moveTo>
              <a:arcTo wR="2419125" hR="2419125" stAng="4095449" swAng="1106389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DDF86-EE24-4644-BF9F-F7994B1A08DB}">
      <dsp:nvSpPr>
        <dsp:cNvPr id="0" name=""/>
        <dsp:cNvSpPr/>
      </dsp:nvSpPr>
      <dsp:spPr>
        <a:xfrm>
          <a:off x="506831" y="4313480"/>
          <a:ext cx="1756623" cy="1024973"/>
        </a:xfrm>
        <a:prstGeom prst="roundRect">
          <a:avLst/>
        </a:prstGeom>
        <a:solidFill>
          <a:schemeClr val="bg1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ОСУЩЕСТВЛЕНИЕ БЮДЖЕТНОГО УЧЕТА</a:t>
          </a:r>
          <a:endParaRPr lang="ru-RU" sz="1100" b="1" i="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56866" y="4363515"/>
        <a:ext cx="1656553" cy="924903"/>
      </dsp:txXfrm>
    </dsp:sp>
    <dsp:sp modelId="{B61698C4-7017-4D89-87F7-56075D701F9E}">
      <dsp:nvSpPr>
        <dsp:cNvPr id="0" name=""/>
        <dsp:cNvSpPr/>
      </dsp:nvSpPr>
      <dsp:spPr>
        <a:xfrm>
          <a:off x="821773" y="835435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01612" y="3385978"/>
              </a:moveTo>
              <a:arcTo wR="2419125" hR="2419125" stAng="9386546" swAng="43358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084B0-DED3-4DEB-8998-F77FEE57635D}">
      <dsp:nvSpPr>
        <dsp:cNvPr id="0" name=""/>
        <dsp:cNvSpPr/>
      </dsp:nvSpPr>
      <dsp:spPr>
        <a:xfrm>
          <a:off x="0" y="2663547"/>
          <a:ext cx="1534000" cy="1173375"/>
        </a:xfrm>
        <a:prstGeom prst="roundRect">
          <a:avLst/>
        </a:prstGeom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УТВЕРЖДЕНИЕ ОТЧЕТА ОБ ИСПОЛНЕНИИ БЮДЖЕТА </a:t>
          </a: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СЕМЕЙКИНСКОГО СЕЛЬСКОГО ПОСЕЛЕНИЯ </a:t>
          </a:r>
          <a:endParaRPr lang="ru-RU" sz="1100" b="1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57279" y="2720826"/>
        <a:ext cx="1419442" cy="1058817"/>
      </dsp:txXfrm>
    </dsp:sp>
    <dsp:sp modelId="{37B34B6A-4DCE-4DE3-951A-2EF6B41DAEEC}">
      <dsp:nvSpPr>
        <dsp:cNvPr id="0" name=""/>
        <dsp:cNvSpPr/>
      </dsp:nvSpPr>
      <dsp:spPr>
        <a:xfrm>
          <a:off x="687729" y="797880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109602" y="1699213"/>
              </a:moveTo>
              <a:arcTo wR="2419125" hR="2419125" stAng="11838782" swAng="74234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C9EC0-F33D-4C53-893E-E607BC23B588}">
      <dsp:nvSpPr>
        <dsp:cNvPr id="0" name=""/>
        <dsp:cNvSpPr/>
      </dsp:nvSpPr>
      <dsp:spPr>
        <a:xfrm>
          <a:off x="75021" y="1104613"/>
          <a:ext cx="2373249" cy="767595"/>
        </a:xfrm>
        <a:prstGeom prst="roundRect">
          <a:avLst/>
        </a:prstGeom>
        <a:solidFill>
          <a:srgbClr val="FFFFDD"/>
        </a:solidFill>
        <a:ln w="127000">
          <a:solidFill>
            <a:srgbClr val="558ED5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0070C0"/>
              </a:solidFill>
              <a:latin typeface="Arial Narrow" panose="020B0606020202030204" pitchFamily="34" charset="0"/>
            </a:rPr>
            <a:t>ОРГАНИЗАЦИЯ И ОСУЩЕСТВЛЕНИЕ МУНИЦИПАЛЬНОГО ФИНАНСОВОГО КОНТРОЛЯ</a:t>
          </a:r>
          <a:endParaRPr lang="ru-RU" sz="1100" i="0" kern="1200" dirty="0">
            <a:solidFill>
              <a:srgbClr val="0070C0"/>
            </a:solidFill>
            <a:latin typeface="Arial Narrow" panose="020B0606020202030204" pitchFamily="34" charset="0"/>
          </a:endParaRPr>
        </a:p>
      </dsp:txBody>
      <dsp:txXfrm>
        <a:off x="112492" y="1142084"/>
        <a:ext cx="2298307" cy="692653"/>
      </dsp:txXfrm>
    </dsp:sp>
    <dsp:sp modelId="{6B2E63ED-B4B9-4312-8B34-C6298E61E31E}">
      <dsp:nvSpPr>
        <dsp:cNvPr id="0" name=""/>
        <dsp:cNvSpPr/>
      </dsp:nvSpPr>
      <dsp:spPr>
        <a:xfrm>
          <a:off x="-796798" y="1101401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525166" y="2325"/>
              </a:moveTo>
              <a:arcTo wR="2419125" hR="2419125" stAng="16350739" swAng="999721"/>
            </a:path>
          </a:pathLst>
        </a:custGeom>
        <a:noFill/>
        <a:ln w="19050" cap="flat" cmpd="sng" algn="ctr">
          <a:noFill/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70DC5-A90E-4BB7-8392-1BD4240A933A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C8502-79F6-42DE-841C-CA32ED9C29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1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C8502-79F6-42DE-841C-CA32ED9C290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7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648444-9798-47D7-9B59-6D3E8A7ABB7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1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11F6F18-AA0A-463F-A5C9-4C26C4D428AE}" type="datetimeFigureOut">
              <a:rPr lang="ru-RU" smtClean="0"/>
              <a:pPr/>
              <a:t>29.05.2025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emeikino@yandex.ru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348880"/>
            <a:ext cx="8892480" cy="11695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</a:t>
            </a:r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за 2024 год»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ebuchet MS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7709" y="1196752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6692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701854"/>
              </p:ext>
            </p:extLst>
          </p:nvPr>
        </p:nvGraphicFramePr>
        <p:xfrm>
          <a:off x="0" y="-99392"/>
          <a:ext cx="9323511" cy="767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2" y="332656"/>
            <a:ext cx="9144000" cy="980728"/>
          </a:xfrm>
          <a:noFill/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7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27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бюджета </a:t>
            </a:r>
            <a:r>
              <a:rPr lang="ru-RU" sz="27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  сельского поселения за 2024 год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099811"/>
              </p:ext>
            </p:extLst>
          </p:nvPr>
        </p:nvGraphicFramePr>
        <p:xfrm>
          <a:off x="251520" y="1268760"/>
          <a:ext cx="8748464" cy="497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8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74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24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Утверждено на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2023,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руб.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год, 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исполнения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Семейкинского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«Совершенствование управления муниципальной собственностью на 2022-2024»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266556,96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243883,16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«Обеспечение пожарной безопасности на территории Семейкинского сельского поселения на 2023 год и на плановый период 2024 и 2025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169000,00</a:t>
                      </a: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163182,40</a:t>
                      </a: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96,56%</a:t>
                      </a: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«Военно-патриотическое воспитание несовершеннолетних и молодежи Семейкинского сельского поселения на 2023-2025годы»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«Комплексная программа благоустройства территории Семейкинского сельского поселения на 2022-20245годы»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5188952,87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3604992,79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69,47%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«Муниципальная служба Семейкинского сельского поселения на 2023-2025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30710,00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30710,00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«Развитие культуры»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5200857,73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5200857,73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«Совершенствование муниципального управления Семейкинского сельского поселения»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7067870,66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6713234,91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 по муниципальным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defTabSz="0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17928948,22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15961860,99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89,03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 сельского поселения на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муниципальных программ в 2024 году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028286"/>
              </p:ext>
            </p:extLst>
          </p:nvPr>
        </p:nvGraphicFramePr>
        <p:xfrm>
          <a:off x="179512" y="1268761"/>
          <a:ext cx="8784976" cy="466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9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699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8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 долгового обязательства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 от других   бюджетов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Погашение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1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Кредиты, полученные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Погашение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в 2024 году</a:t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39552" y="188640"/>
            <a:ext cx="8097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ru-RU" sz="2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normalizeH="0" baseline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Уважаемые жители Семейкинского сельского поселения, посетители сайта!</a:t>
            </a:r>
            <a:endParaRPr kumimoji="0" lang="ru-RU" sz="2400" b="1" i="0" u="none" strike="noStrike" normalizeH="0" baseline="0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12" y="1208849"/>
            <a:ext cx="882167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 «Бюджет для граждан», который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 содержит основные положения решения  об исполнении бюджета  Семейкинского сельского поселения за 2024 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12" y="3571876"/>
            <a:ext cx="88216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,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пояснения о структуре  муниципального долга.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вы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можете обращаться   в администрацию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  <a:endParaRPr lang="ru-RU" sz="1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</a:t>
            </a:r>
            <a:r>
              <a:rPr lang="ru-RU" sz="15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д.Филино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ул.Фабричная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д.37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; тел :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(49351)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3-38-33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эл. почты: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semeikino@yandex.ru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;</a:t>
            </a:r>
            <a:endParaRPr lang="ru-RU" sz="1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endParaRPr lang="ru-RU" sz="15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</a:t>
            </a:r>
            <a:endParaRPr lang="ru-RU" sz="15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Воробьев А.В.</a:t>
            </a: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456051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ЭТАПЫ БЮДЖЕТНОГО ПРОЦЕССА</a:t>
            </a:r>
            <a:endParaRPr lang="ru-RU" sz="2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644691"/>
            <a:ext cx="8496944" cy="6096677"/>
          </a:xfrm>
          <a:noFill/>
          <a:ln w="5715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95850070"/>
              </p:ext>
            </p:extLst>
          </p:nvPr>
        </p:nvGraphicFramePr>
        <p:xfrm>
          <a:off x="683568" y="764704"/>
          <a:ext cx="7919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3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00" y="2713987"/>
            <a:ext cx="2736304" cy="2056859"/>
          </a:xfrm>
          <a:prstGeom prst="rect">
            <a:avLst/>
          </a:prstGeom>
          <a:noFill/>
          <a:ln w="127000" cap="sq">
            <a:noFill/>
            <a:bevel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21299999" lon="0" rev="0"/>
            </a:camera>
            <a:lightRig rig="threePt" dir="t"/>
          </a:scene3d>
          <a:sp3d prstMaterial="dkEdge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Прямоугольная выноска 8"/>
          <p:cNvSpPr/>
          <p:nvPr/>
        </p:nvSpPr>
        <p:spPr>
          <a:xfrm>
            <a:off x="7308303" y="5871851"/>
            <a:ext cx="1534629" cy="600164"/>
          </a:xfrm>
          <a:prstGeom prst="wedgeRectCallout">
            <a:avLst>
              <a:gd name="adj1" fmla="val -61127"/>
              <a:gd name="adj2" fmla="val -84253"/>
            </a:avLst>
          </a:prstGeom>
          <a:ln>
            <a:solidFill>
              <a:schemeClr val="tx1"/>
            </a:solidFill>
            <a:prstDash val="sysDot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(представительные) органы власти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903570" y="4509120"/>
            <a:ext cx="1408868" cy="600164"/>
          </a:xfrm>
          <a:prstGeom prst="wedgeRectCallout">
            <a:avLst>
              <a:gd name="adj1" fmla="val 92"/>
              <a:gd name="adj2" fmla="val 74824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61492" y="2392331"/>
            <a:ext cx="1440160" cy="600164"/>
          </a:xfrm>
          <a:prstGeom prst="wedgeRectCallout">
            <a:avLst>
              <a:gd name="adj1" fmla="val 21928"/>
              <a:gd name="adj2" fmla="val 85615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(представительные) органы власти</a:t>
            </a:r>
            <a:endParaRPr lang="ru-RU" sz="11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7884368" y="2361511"/>
            <a:ext cx="1296144" cy="769441"/>
          </a:xfrm>
          <a:prstGeom prst="wedgeRectCallout">
            <a:avLst>
              <a:gd name="adj1" fmla="val -32684"/>
              <a:gd name="adj2" fmla="val 64846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221254" y="663710"/>
            <a:ext cx="1270626" cy="600164"/>
          </a:xfrm>
          <a:prstGeom prst="wedgeRectCallout">
            <a:avLst>
              <a:gd name="adj1" fmla="val 53958"/>
              <a:gd name="adj2" fmla="val 94590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444171" y="801931"/>
            <a:ext cx="1396125" cy="864000"/>
          </a:xfrm>
          <a:prstGeom prst="wedgeRectCallout">
            <a:avLst>
              <a:gd name="adj1" fmla="val 55397"/>
              <a:gd name="adj2" fmla="val 86591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Контрольно-счетная палата и органы местного самоуправления</a:t>
            </a:r>
            <a:endParaRPr lang="ru-RU" sz="1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7215244" y="487451"/>
            <a:ext cx="1235224" cy="938719"/>
          </a:xfrm>
          <a:prstGeom prst="wedgeRectCallout">
            <a:avLst>
              <a:gd name="adj1" fmla="val -59746"/>
              <a:gd name="adj2" fmla="val 90577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95536" y="5733256"/>
            <a:ext cx="1224136" cy="938719"/>
          </a:xfrm>
          <a:prstGeom prst="wedgeRectCallout">
            <a:avLst>
              <a:gd name="adj1" fmla="val 76146"/>
              <a:gd name="adj2" fmla="val 6873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</a:t>
            </a:r>
            <a:r>
              <a:rPr lang="ru-RU" sz="11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самоуправления, </a:t>
            </a:r>
            <a:r>
              <a:rPr lang="ru-RU" sz="1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органы</a:t>
            </a:r>
          </a:p>
        </p:txBody>
      </p:sp>
    </p:spTree>
    <p:extLst>
      <p:ext uri="{BB962C8B-B14F-4D97-AF65-F5344CB8AC3E}">
        <p14:creationId xmlns:p14="http://schemas.microsoft.com/office/powerpoint/2010/main" val="186213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260175"/>
          </a:xfrm>
          <a:prstGeom prst="rect">
            <a:avLst/>
          </a:prstGeom>
          <a:solidFill>
            <a:srgbClr val="FFFFDD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1400" b="1" u="sng" dirty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исполнения </a:t>
            </a:r>
            <a:r>
              <a:rPr lang="ru-RU" sz="1400" b="1" u="sng" dirty="0" smtClean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>
              <a:lnSpc>
                <a:spcPct val="70000"/>
              </a:lnSpc>
            </a:pPr>
            <a:endParaRPr lang="ru-RU" sz="1400" b="1" u="sng" dirty="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- это процесс, который обеспечивает полное своевременное поступление доходов в целом и по каждому источнику, а также финансирование организаций и учреждений в пределах утвержденных по бюджету сумм в течение финансового года.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Можно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две стороны этого процесса: </a:t>
            </a:r>
          </a:p>
          <a:p>
            <a:pPr algn="just"/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процесса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органы Федерального казначейства, которые получают перечисленные в бюджет средства и ведут их учет;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/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бюджете, в пределах утвержденных сумм. 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бюджета по расходам является то, что эта часть формируется расчетно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и обеспечены поступлениями в бюджет доходов и заимствований. 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составляется по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</p:txBody>
      </p:sp>
    </p:spTree>
    <p:extLst>
      <p:ext uri="{BB962C8B-B14F-4D97-AF65-F5344CB8AC3E}">
        <p14:creationId xmlns:p14="http://schemas.microsoft.com/office/powerpoint/2010/main" val="124115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85728"/>
            <a:ext cx="4878260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ЧТО ТАКОЕ БЮДЖЕТ? </a:t>
            </a:r>
            <a:endParaRPr lang="ru-RU" sz="2800" b="1" dirty="0">
              <a:ln/>
              <a:solidFill>
                <a:schemeClr val="accent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875" y="4857760"/>
            <a:ext cx="82299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Если расходы бюджета превышают доходы, то бюджет формируется с дефицитом.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дефицитном бюджете растет долг и (или) снижаются остатки.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Превышение доходов над расходами образует профицит.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профицитном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бюджете снижается долг и (или) растут остатки.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Сбалансированность бюджета по доходам и расходам – основополагающее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требование, предъявляемое к органам, составляющим и утверждающим бюджет.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096" y="1428736"/>
            <a:ext cx="28032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форма образования и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расходования денежных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средств, предназначенных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финансового обеспечения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задач и функций государства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 местного самоуправления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142984"/>
            <a:ext cx="125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42844" y="1071546"/>
            <a:ext cx="2786082" cy="1857388"/>
          </a:xfrm>
          <a:prstGeom prst="wedgeRoundRectCallout">
            <a:avLst>
              <a:gd name="adj1" fmla="val 34500"/>
              <a:gd name="adj2" fmla="val 8487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7096" y="1428736"/>
            <a:ext cx="28032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форма образования и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расходования денежных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средств, предназначенных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финансового обеспечения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задач и функций государства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 местного самоуправления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142984"/>
            <a:ext cx="125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3214678" y="1071546"/>
            <a:ext cx="2786082" cy="1857388"/>
          </a:xfrm>
          <a:prstGeom prst="wedgeRoundRectCallout">
            <a:avLst>
              <a:gd name="adj1" fmla="val -20833"/>
              <a:gd name="adj2" fmla="val 7796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214678" y="1785926"/>
            <a:ext cx="2311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поступающие в бюджет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денежные средства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6116" y="1142984"/>
            <a:ext cx="2520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ДОХОДЫ БЮДЖЕТА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6215074" y="1071546"/>
            <a:ext cx="2786082" cy="1857388"/>
          </a:xfrm>
          <a:prstGeom prst="wedgeRoundRectCallout">
            <a:avLst>
              <a:gd name="adj1" fmla="val -55823"/>
              <a:gd name="adj2" fmla="val 718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215074" y="1785926"/>
            <a:ext cx="271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денежные средства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86512" y="1142984"/>
            <a:ext cx="263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РАСХОДЫ БЮДЖЕТА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F:\123\budget_bala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143248"/>
            <a:ext cx="4714908" cy="17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02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81743"/>
          </a:xfrm>
          <a:noFill/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b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</a:t>
            </a:r>
            <a: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</a:t>
            </a:r>
            <a:endParaRPr lang="ru-RU" sz="1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28832"/>
              </p:ext>
            </p:extLst>
          </p:nvPr>
        </p:nvGraphicFramePr>
        <p:xfrm>
          <a:off x="179512" y="1196752"/>
          <a:ext cx="8784976" cy="5424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1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07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00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34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8262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2023 год,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2024 году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15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r>
                        <a:rPr lang="ru-RU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плановых назначений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</a:t>
                      </a:r>
                      <a:r>
                        <a:rPr lang="ru-RU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1791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-всего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19 335,4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19 400,8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8436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них: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2 772,0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2 838, 0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36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2136,0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2 271,2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690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-69,2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1026">
                <a:tc>
                  <a:txBody>
                    <a:bodyPr/>
                    <a:lstStyle/>
                    <a:p>
                      <a:endParaRPr lang="ru-RU" sz="15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16 563,3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16 562,7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424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19 886,8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17 919,1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-1 967,1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7606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-551,4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1 481,7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7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079918"/>
              </p:ext>
            </p:extLst>
          </p:nvPr>
        </p:nvGraphicFramePr>
        <p:xfrm>
          <a:off x="4708072" y="1196976"/>
          <a:ext cx="4154366" cy="566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318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поступлений Семейкинского сельского поселения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876581"/>
              </p:ext>
            </p:extLst>
          </p:nvPr>
        </p:nvGraphicFramePr>
        <p:xfrm>
          <a:off x="177312" y="1387476"/>
          <a:ext cx="4152900" cy="566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Box 8"/>
          <p:cNvSpPr txBox="1">
            <a:spLocks noChangeArrowheads="1"/>
          </p:cNvSpPr>
          <p:nvPr/>
        </p:nvSpPr>
        <p:spPr bwMode="auto">
          <a:xfrm>
            <a:off x="1798656" y="1220788"/>
            <a:ext cx="1598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TextBox 30"/>
          <p:cNvSpPr txBox="1">
            <a:spLocks noChangeArrowheads="1"/>
          </p:cNvSpPr>
          <p:nvPr/>
        </p:nvSpPr>
        <p:spPr bwMode="auto">
          <a:xfrm>
            <a:off x="6300192" y="1266954"/>
            <a:ext cx="1729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Box 3"/>
          <p:cNvSpPr txBox="1">
            <a:spLocks noChangeArrowheads="1"/>
          </p:cNvSpPr>
          <p:nvPr/>
        </p:nvSpPr>
        <p:spPr bwMode="auto">
          <a:xfrm>
            <a:off x="7956376" y="785794"/>
            <a:ext cx="1187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749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609344"/>
              </p:ext>
            </p:extLst>
          </p:nvPr>
        </p:nvGraphicFramePr>
        <p:xfrm>
          <a:off x="4678974" y="1341438"/>
          <a:ext cx="4176346" cy="551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4379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труктура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неналоговых доходов 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1214414" y="1142984"/>
            <a:ext cx="1714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547311"/>
              </p:ext>
            </p:extLst>
          </p:nvPr>
        </p:nvGraphicFramePr>
        <p:xfrm>
          <a:off x="251520" y="1404594"/>
          <a:ext cx="4176346" cy="551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7" name="TextBox 11"/>
          <p:cNvSpPr txBox="1">
            <a:spLocks noChangeArrowheads="1"/>
          </p:cNvSpPr>
          <p:nvPr/>
        </p:nvSpPr>
        <p:spPr bwMode="auto">
          <a:xfrm>
            <a:off x="5967047" y="1055688"/>
            <a:ext cx="15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Семейкинского сельского поселения по разделам и подразделам классификации расходов бюджета в 2024 году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328874"/>
              </p:ext>
            </p:extLst>
          </p:nvPr>
        </p:nvGraphicFramePr>
        <p:xfrm>
          <a:off x="323528" y="908720"/>
          <a:ext cx="8410760" cy="56293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20080"/>
                <a:gridCol w="4680520"/>
                <a:gridCol w="1152128"/>
                <a:gridCol w="1001344"/>
                <a:gridCol w="856688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Раздел/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подраздел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Утверждено на 2024 год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effectLst/>
                        </a:rPr>
                        <a:t>Исполнено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за</a:t>
                      </a:r>
                      <a:r>
                        <a:rPr lang="ru-RU" sz="1200" b="1" dirty="0" smtClean="0"/>
                        <a:t> 2024 год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Процент исполнения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ctr"/>
                </a:tc>
              </a:tr>
              <a:tr h="1233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 anchor="b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7 291 520,71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6 915 031,10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94,84%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30218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0102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1 216 598,00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1 216 339,78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99,98%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4193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5 188 218,26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4 884 659,91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94,15%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3145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89 324,93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89 324,93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100,00%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2096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Резервный фонд администрации </a:t>
                      </a:r>
                      <a:r>
                        <a:rPr lang="ru-RU" sz="1200" b="1" u="none" strike="noStrike" dirty="0" err="1">
                          <a:effectLst/>
                        </a:rPr>
                        <a:t>Семейкинского</a:t>
                      </a:r>
                      <a:r>
                        <a:rPr lang="ru-RU" sz="1200" b="1" u="none" strike="noStrike" dirty="0">
                          <a:effectLst/>
                        </a:rPr>
                        <a:t> сельского поселения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50 000,00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0,00%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0113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Другие общегосударственные вопросы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747 379,52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724 706,48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96,97%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0200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Национальная оборона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346 210,00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345 629,19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99,83%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0203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Мобилизационная и вневойсковая подготовка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346 210,00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345 629,19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99,83%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2096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0300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169 000,00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163 182,40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96,56%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048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0310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Обеспечение пожарной безопасности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169 000,00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163 182,40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96,56%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0400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1 146 374,37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1 146 374,37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0409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Дорожное хозяйство (дорожные фонды)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1 146 374,37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1 146 374,37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0500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5 514 325,27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3 930 364,43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71,28%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0501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Жилищное хозяйство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47 478,00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47 477,24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0502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>
                          <a:effectLst/>
                        </a:rPr>
                        <a:t>Коммунальное хозяйство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277 894,40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277 894,40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0503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Благоустройство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5 188 952,87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3 604 992,79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69,47%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2096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0800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Культура, кинематография и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5 200 857,73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5 200 857,73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0801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Культура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5 200 857,73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5 200 857,73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1000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Социальная 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218 472,66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217 653,48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99,63%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1001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Пенсионное обеспечение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218 472,66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217 653,48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99,63%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  <a:tr h="123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Всего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19 886 760,74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17 919 092,70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90,11%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" marR="4256" marT="4256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3130</TotalTime>
  <Words>1239</Words>
  <Application>Microsoft Office PowerPoint</Application>
  <PresentationFormat>Экран (4:3)</PresentationFormat>
  <Paragraphs>332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Специальное оформление</vt:lpstr>
      <vt:lpstr>Волна</vt:lpstr>
      <vt:lpstr>Презентация PowerPoint</vt:lpstr>
      <vt:lpstr>Презентация PowerPoint</vt:lpstr>
      <vt:lpstr>ЭТАПЫ БЮДЖЕТНОГО ПРОЦЕССА</vt:lpstr>
      <vt:lpstr>Презентация PowerPoint</vt:lpstr>
      <vt:lpstr>Презентация PowerPoint</vt:lpstr>
      <vt:lpstr>Исполнение бюджета Семейкинского сельского поселения за 2024 год</vt:lpstr>
      <vt:lpstr>Структура безвозмездных поступлений Семейкинского сельского поселения</vt:lpstr>
      <vt:lpstr>Структура  налоговых и неналоговых доходов </vt:lpstr>
      <vt:lpstr>Расходы бюджета Семейкинского сельского поселения по разделам и подразделам классификации расходов бюджета в 2024 году</vt:lpstr>
      <vt:lpstr> Исполнение расходной части бюджета Семейкинского  сельского поселения за 2024 год </vt:lpstr>
      <vt:lpstr>Расходы бюджета Семейкинского сельского поселения на реализацию муниципальных программ в 2024 году</vt:lpstr>
      <vt:lpstr>Объем муниципального долга в 2024 году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UF</dc:creator>
  <cp:lastModifiedBy>ПК2</cp:lastModifiedBy>
  <cp:revision>207</cp:revision>
  <cp:lastPrinted>2021-04-30T08:41:22Z</cp:lastPrinted>
  <dcterms:created xsi:type="dcterms:W3CDTF">2018-04-24T13:32:49Z</dcterms:created>
  <dcterms:modified xsi:type="dcterms:W3CDTF">2025-05-29T10:41:57Z</dcterms:modified>
</cp:coreProperties>
</file>