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91" r:id="rId2"/>
  </p:sldMasterIdLst>
  <p:notesMasterIdLst>
    <p:notesMasterId r:id="rId15"/>
  </p:notesMasterIdLst>
  <p:sldIdLst>
    <p:sldId id="256" r:id="rId3"/>
    <p:sldId id="258" r:id="rId4"/>
    <p:sldId id="281" r:id="rId5"/>
    <p:sldId id="282" r:id="rId6"/>
    <p:sldId id="279" r:id="rId7"/>
    <p:sldId id="261" r:id="rId8"/>
    <p:sldId id="295" r:id="rId9"/>
    <p:sldId id="292" r:id="rId10"/>
    <p:sldId id="287" r:id="rId11"/>
    <p:sldId id="268" r:id="rId12"/>
    <p:sldId id="288" r:id="rId13"/>
    <p:sldId id="289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730448400550168E-2"/>
          <c:y val="3.1550293453923989E-2"/>
          <c:w val="0.87217799498310644"/>
          <c:h val="0.7580106011960613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11"/>
          <c:dPt>
            <c:idx val="0"/>
            <c:bubble3D val="0"/>
            <c:spPr>
              <a:solidFill>
                <a:srgbClr val="FF0000"/>
              </a:solidFill>
              <a:ln w="25388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EAA02"/>
              </a:solidFill>
              <a:ln w="25388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00CC00"/>
              </a:solidFill>
              <a:ln w="25388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6.5606159880954154E-2"/>
                  <c:y val="-8.87789755388829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0407129612674971E-2"/>
                  <c:y val="6.698487683281151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3751668891855823E-2"/>
                  <c:y val="-1.663555456323416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999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19041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Дотации</c:v>
                </c:pt>
                <c:pt idx="1">
                  <c:v>Субвенции</c:v>
                </c:pt>
                <c:pt idx="2">
                  <c:v>Субсидии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9483.2000000000007</c:v>
                </c:pt>
                <c:pt idx="1">
                  <c:v>288.60000000000002</c:v>
                </c:pt>
                <c:pt idx="2">
                  <c:v>1372.9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88">
          <a:noFill/>
        </a:ln>
      </c:spPr>
    </c:plotArea>
    <c:legend>
      <c:legendPos val="b"/>
      <c:layout>
        <c:manualLayout>
          <c:xMode val="edge"/>
          <c:yMode val="edge"/>
          <c:x val="0.16653827362488777"/>
          <c:y val="0.6865085386480364"/>
          <c:w val="0.50605651566281451"/>
          <c:h val="0.27535490480964137"/>
        </c:manualLayout>
      </c:layout>
      <c:overlay val="0"/>
      <c:spPr>
        <a:noFill/>
        <a:ln w="25388">
          <a:noFill/>
        </a:ln>
      </c:spPr>
      <c:txPr>
        <a:bodyPr rot="0" spcFirstLastPara="1" vertOverflow="ellipsis" vert="horz" wrap="square" anchor="ctr" anchorCtr="1"/>
        <a:lstStyle/>
        <a:p>
          <a:pPr>
            <a:defRPr sz="1999" b="1" i="0" u="none" strike="noStrike" kern="10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06487033157552"/>
          <c:y val="2.0185027654194273E-2"/>
          <c:w val="0.8806446767016477"/>
          <c:h val="0.762497244423849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9"/>
          <c:dPt>
            <c:idx val="0"/>
            <c:bubble3D val="0"/>
            <c:explosion val="6"/>
            <c:spPr>
              <a:solidFill>
                <a:srgbClr val="FF0000"/>
              </a:solidFill>
              <a:ln w="2536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EAA02"/>
              </a:solidFill>
              <a:ln w="2536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00CC00"/>
              </a:solidFill>
              <a:ln w="2536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4.5871318837438897E-2"/>
                  <c:y val="-1.026999372904346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1206270404961159E-3"/>
                  <c:y val="3.731269770220341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647234462664649E-2"/>
                  <c:y val="-1.045294813542793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64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997" b="1" i="0" u="none" strike="noStrike" kern="120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19023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Дотации</c:v>
                </c:pt>
                <c:pt idx="1">
                  <c:v>Субвенции</c:v>
                </c:pt>
                <c:pt idx="2">
                  <c:v>Субсидии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9982.2000000000007</c:v>
                </c:pt>
                <c:pt idx="1">
                  <c:v>252.7</c:v>
                </c:pt>
                <c:pt idx="2">
                  <c:v>1224.8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64">
          <a:noFill/>
        </a:ln>
      </c:spPr>
    </c:plotArea>
    <c:legend>
      <c:legendPos val="b"/>
      <c:layout>
        <c:manualLayout>
          <c:xMode val="edge"/>
          <c:yMode val="edge"/>
          <c:x val="0.25778459510743096"/>
          <c:y val="0.64086897691931266"/>
          <c:w val="0.52376043903602953"/>
          <c:h val="0.29527039901896884"/>
        </c:manualLayout>
      </c:layout>
      <c:overlay val="0"/>
      <c:spPr>
        <a:noFill/>
        <a:ln w="25364">
          <a:noFill/>
        </a:ln>
      </c:spPr>
      <c:txPr>
        <a:bodyPr rot="0" spcFirstLastPara="1" vertOverflow="ellipsis" vert="horz" wrap="square" anchor="ctr" anchorCtr="1"/>
        <a:lstStyle/>
        <a:p>
          <a:pPr>
            <a:defRPr sz="1997" b="1" i="0" u="none" strike="noStrike" kern="1000" baseline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655070723965568E-2"/>
          <c:y val="0.11888575103765522"/>
          <c:w val="0.76910179106087972"/>
          <c:h val="0.338253822978690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7030A0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F0000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00CC00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rgbClr val="2305FF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00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4"/>
              <c:layout>
                <c:manualLayout>
                  <c:x val="-7.7722989774838261E-3"/>
                  <c:y val="-2.779346599889218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2.1050115684474898E-2"/>
                  <c:y val="-2.119716585547185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 w="2539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</c:v>
                </c:pt>
                <c:pt idx="1">
                  <c:v>Доход от использования имущества, находящегося в государственной и муниципальной собственности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  <c:pt idx="4">
                  <c:v>Прочие доходы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970899.72</c:v>
                </c:pt>
                <c:pt idx="1">
                  <c:v>321710.48</c:v>
                </c:pt>
                <c:pt idx="2">
                  <c:v>593525.69999999995</c:v>
                </c:pt>
                <c:pt idx="3">
                  <c:v>458311.58</c:v>
                </c:pt>
                <c:pt idx="4">
                  <c:v>27700.05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96">
          <a:noFill/>
        </a:ln>
      </c:spPr>
    </c:plotArea>
    <c:legend>
      <c:legendPos val="b"/>
      <c:layout>
        <c:manualLayout>
          <c:xMode val="edge"/>
          <c:yMode val="edge"/>
          <c:x val="4.6634041712527857E-2"/>
          <c:y val="0.53436345940061536"/>
          <c:w val="0.90227008720684099"/>
          <c:h val="0.45894228950730881"/>
        </c:manualLayout>
      </c:layout>
      <c:overlay val="0"/>
      <c:spPr>
        <a:noFill/>
        <a:ln w="25396">
          <a:noFill/>
        </a:ln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3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655070723965568E-2"/>
          <c:y val="0.11888575103765522"/>
          <c:w val="0.76910179106087995"/>
          <c:h val="0.3382538229786902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7030A0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FF0000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rgbClr val="00CC00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rgbClr val="2305FF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rgbClr val="FFFF00"/>
              </a:solidFill>
              <a:ln w="25396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4"/>
              <c:layout>
                <c:manualLayout>
                  <c:x val="-1.33856628498739E-2"/>
                  <c:y val="-2.549158708569804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2.1050115684474922E-2"/>
                  <c:y val="-2.119716585547185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 w="2539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</c:v>
                </c:pt>
                <c:pt idx="1">
                  <c:v>Доход от использования имущества, находящегося в государственной и муниципальной собственности</c:v>
                </c:pt>
                <c:pt idx="2">
                  <c:v>Земельный налог</c:v>
                </c:pt>
                <c:pt idx="3">
                  <c:v>Налог на имущество физических лиц</c:v>
                </c:pt>
                <c:pt idx="4">
                  <c:v>Прочие доходы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1265885.04</c:v>
                </c:pt>
                <c:pt idx="1">
                  <c:v>231978.95</c:v>
                </c:pt>
                <c:pt idx="2">
                  <c:v>893470.62</c:v>
                </c:pt>
                <c:pt idx="3">
                  <c:v>365733.36</c:v>
                </c:pt>
                <c:pt idx="4">
                  <c:v>20482.490000000002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96">
          <a:noFill/>
        </a:ln>
      </c:spPr>
    </c:plotArea>
    <c:legend>
      <c:legendPos val="b"/>
      <c:layout>
        <c:manualLayout>
          <c:xMode val="edge"/>
          <c:yMode val="edge"/>
          <c:x val="4.6634041712527857E-2"/>
          <c:y val="0.53436345940061536"/>
          <c:w val="0.90227008720684099"/>
          <c:h val="0.45894228950730881"/>
        </c:manualLayout>
      </c:layout>
      <c:overlay val="0"/>
      <c:spPr>
        <a:noFill/>
        <a:ln w="25396">
          <a:noFill/>
        </a:ln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3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898664998625521"/>
          <c:y val="0.19426626681004208"/>
          <c:w val="0.62264203385594463"/>
          <c:h val="0.4383183105401298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explosion val="16"/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EA5-47AA-8C5F-0193AF4E4033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EA5-47AA-8C5F-0193AF4E403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EA5-47AA-8C5F-0193AF4E4033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EA5-47AA-8C5F-0193AF4E4033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EA5-47AA-8C5F-0193AF4E4033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EA5-47AA-8C5F-0193AF4E4033}"/>
              </c:ext>
            </c:extLst>
          </c:dPt>
          <c:dPt>
            <c:idx val="6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EA5-47AA-8C5F-0193AF4E4033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535034602308079E-2"/>
                  <c:y val="-3.1429616415403407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1169601237130519"/>
                  <c:y val="3.473799709070902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5.1761616412529569E-2"/>
                  <c:y val="9.9251420259168638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numFmt formatCode="0.0%" sourceLinked="0"/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numFmt formatCode="0.0%" sourceLinked="0"/>
              <c:spPr>
                <a:noFill/>
                <a:ln>
                  <a:noFill/>
                </a:ln>
                <a:effectLst>
                  <a:glow rad="127000">
                    <a:schemeClr val="tx1"/>
                  </a:glo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pPr>
              <a:effectLst>
                <a:glow rad="127000">
                  <a:schemeClr val="tx1"/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 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Лист1!$B$2:$B$8</c:f>
              <c:numCache>
                <c:formatCode>#,##0.00</c:formatCode>
                <c:ptCount val="7"/>
                <c:pt idx="0">
                  <c:v>6120335.8899999997</c:v>
                </c:pt>
                <c:pt idx="1">
                  <c:v>288600</c:v>
                </c:pt>
                <c:pt idx="2">
                  <c:v>131943</c:v>
                </c:pt>
                <c:pt idx="3">
                  <c:v>0</c:v>
                </c:pt>
                <c:pt idx="4">
                  <c:v>3470081.11</c:v>
                </c:pt>
                <c:pt idx="5">
                  <c:v>4605344.95</c:v>
                </c:pt>
                <c:pt idx="6">
                  <c:v>215744.72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2EA5-47AA-8C5F-0193AF4E4033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BAAD1B-5BAC-4AC0-8BA9-6D0621EB872A}" type="doc">
      <dgm:prSet loTypeId="urn:microsoft.com/office/officeart/2005/8/layout/cycle5" loCatId="cycle" qsTypeId="urn:microsoft.com/office/officeart/2005/8/quickstyle/3d3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443ECAFA-A6D7-41FF-AC7E-E0473AEE9907}">
      <dgm:prSet phldrT="[Текст]" custT="1"/>
      <dgm:spPr>
        <a:solidFill>
          <a:srgbClr val="FFFFDD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sz="1100" b="1" i="0" dirty="0" smtClean="0">
              <a:solidFill>
                <a:srgbClr val="C00000"/>
              </a:solidFill>
              <a:latin typeface="Arial Narrow" panose="020B0606020202030204" pitchFamily="34" charset="0"/>
            </a:rPr>
            <a:t>РАЗРАБОТКА ПРОГНОЗА СОЦИАЛЬНО-ЭКОНОМИЧЕСКОГО РАЗВИТИЯ  СЕМЕЙКИНСКОГО СЕЛЬСКОГО ПОСЕЛЕНИЯ НА ОЧЕРЕДНОЙ ФИНАНСОВЫЙ ГОД И ПЛАНОВЫЙ ПЕРИОД</a:t>
          </a:r>
          <a:endParaRPr lang="ru-RU" sz="1100" b="1" i="0" dirty="0">
            <a:solidFill>
              <a:srgbClr val="C00000"/>
            </a:solidFill>
            <a:latin typeface="Arial Narrow" panose="020B0606020202030204" pitchFamily="34" charset="0"/>
          </a:endParaRPr>
        </a:p>
      </dgm:t>
    </dgm:pt>
    <dgm:pt modelId="{80443694-B682-45A2-95DE-FF3E15237DEA}" type="parTrans" cxnId="{3FC22665-63D9-484D-AF19-34C633E7812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F9A309A-9FC0-485D-BD9D-D3AA06914A86}" type="sibTrans" cxnId="{3FC22665-63D9-484D-AF19-34C633E78123}">
      <dgm:prSet/>
      <dgm:spPr>
        <a:ln w="22225"/>
        <a:scene3d>
          <a:camera prst="orthographicFront">
            <a:rot lat="20999999" lon="0" rev="0"/>
          </a:camera>
          <a:lightRig rig="contrasting" dir="t">
            <a:rot lat="0" lon="0" rev="1200000"/>
          </a:lightRig>
        </a:scene3d>
        <a:sp3d z="-110000"/>
      </dgm:spPr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724D7F1B-A1E0-49D7-BF3E-FEFCD1C743CE}">
      <dgm:prSet phldrT="[Текст]" custT="1"/>
      <dgm:spPr>
        <a:solidFill>
          <a:srgbClr val="FFFFDD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sz="1100" b="1" i="0" dirty="0" smtClean="0">
              <a:solidFill>
                <a:srgbClr val="C00000"/>
              </a:solidFill>
              <a:latin typeface="Arial Narrow" panose="020B0606020202030204" pitchFamily="34" charset="0"/>
            </a:rPr>
            <a:t>РАЗРАБОТКА ДОКУМЕНТОВ И МАТЕРИАЛОВ, НЕОБХОДИМЫХ ДЛЯ ФОРМИРОВАНИЯ БЮДЖЕТА СЕМЕЙКИНСКОГО СЕЛЬСКОГО ПОСЕЛЕНИЯ</a:t>
          </a:r>
          <a:r>
            <a:rPr lang="ru-RU" sz="1100" b="1" i="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endParaRPr lang="ru-RU" sz="1100" b="1" i="0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8421A8F1-BAEA-4CEE-B30C-84C25247883B}" type="parTrans" cxnId="{C6A0782F-1121-413E-BFF4-9C91A43198B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BA3E322-4EFF-422F-8958-15FC13EBBE0A}" type="sibTrans" cxnId="{C6A0782F-1121-413E-BFF4-9C91A43198B6}">
      <dgm:prSet/>
      <dgm:spPr>
        <a:ln w="22225"/>
      </dgm:spPr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3E04EBF9-6BCF-4C97-97CC-16053D8ADECA}">
      <dgm:prSet phldrT="[Текст]" custT="1"/>
      <dgm:spPr>
        <a:solidFill>
          <a:srgbClr val="FFFFDD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sz="1200" b="1" i="0" dirty="0" smtClean="0">
              <a:solidFill>
                <a:srgbClr val="C00000"/>
              </a:solidFill>
              <a:latin typeface="Arial Narrow" panose="020B0606020202030204" pitchFamily="34" charset="0"/>
            </a:rPr>
            <a:t>СОСТАВЛЕНИЕ ПРОЕКТА БЮДЖЕТА СЕМЕЙКИНСКОГО СЕЛЬСКОГО ПОСЕЛЕНИЯ </a:t>
          </a:r>
          <a:endParaRPr lang="ru-RU" sz="1200" b="1" i="0" dirty="0">
            <a:solidFill>
              <a:srgbClr val="C00000"/>
            </a:solidFill>
            <a:latin typeface="Arial Narrow" panose="020B0606020202030204" pitchFamily="34" charset="0"/>
          </a:endParaRPr>
        </a:p>
      </dgm:t>
    </dgm:pt>
    <dgm:pt modelId="{300F097E-CD7D-4D51-A520-F17C4F00BCF8}" type="parTrans" cxnId="{EB02B10B-C7DF-4C93-973D-78E12C579033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D26771F-14FC-487C-BE39-6B56926D70D0}" type="sibTrans" cxnId="{EB02B10B-C7DF-4C93-973D-78E12C579033}">
      <dgm:prSet/>
      <dgm:spPr>
        <a:ln w="22225"/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C3117F4-22F7-4278-9E67-6CE483EEA235}">
      <dgm:prSet phldrT="[Текст]" custT="1"/>
      <dgm:spPr>
        <a:solidFill>
          <a:srgbClr val="FFFFDD"/>
        </a:solidFill>
        <a:ln w="127000">
          <a:solidFill>
            <a:srgbClr val="C00000"/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sz="1100" b="1" i="0" dirty="0" smtClean="0">
              <a:solidFill>
                <a:srgbClr val="C00000"/>
              </a:solidFill>
              <a:latin typeface="Arial Narrow" panose="020B0606020202030204" pitchFamily="34" charset="0"/>
            </a:rPr>
            <a:t>РАССМОТРЕНИЕ   И УТВЕРЖДЕНИЕ БЮДЖЕТА СЕМЕЙКИНСКОГО СЕЛЬСКОГО ПОСЕЛЕНИЯ </a:t>
          </a:r>
          <a:endParaRPr lang="ru-RU" sz="1100" b="1" i="0" dirty="0">
            <a:solidFill>
              <a:srgbClr val="C00000"/>
            </a:solidFill>
            <a:latin typeface="Arial Narrow" panose="020B0606020202030204" pitchFamily="34" charset="0"/>
          </a:endParaRPr>
        </a:p>
      </dgm:t>
    </dgm:pt>
    <dgm:pt modelId="{FFECE32E-61FB-48FC-B2EB-498B71F1D7E8}" type="parTrans" cxnId="{56B4D61A-9A37-4512-94F3-E427B097701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3D8F672-682C-4EEF-83C3-46A0F47A1E51}" type="sibTrans" cxnId="{56B4D61A-9A37-4512-94F3-E427B0977017}">
      <dgm:prSet/>
      <dgm:spPr>
        <a:ln w="22225"/>
      </dgm:spPr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582979A8-C384-483D-9063-70433550210F}">
      <dgm:prSet phldrT="[Текст]" custT="1"/>
      <dgm:spPr>
        <a:solidFill>
          <a:srgbClr val="FFFFDD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sz="1200" b="1" i="0" dirty="0" smtClean="0">
              <a:solidFill>
                <a:srgbClr val="C00000"/>
              </a:solidFill>
              <a:latin typeface="Arial Narrow" panose="020B0606020202030204" pitchFamily="34" charset="0"/>
            </a:rPr>
            <a:t>ИСПОЛНЕНИЕ БЮДЖЕТА СЕМЕЙКИНСКОГО СЕЛЬСКОГО ПОСЕЛЕНИЯ </a:t>
          </a:r>
          <a:endParaRPr lang="ru-RU" sz="1200" b="1" i="0" dirty="0">
            <a:solidFill>
              <a:srgbClr val="C00000"/>
            </a:solidFill>
            <a:latin typeface="Arial Narrow" panose="020B0606020202030204" pitchFamily="34" charset="0"/>
          </a:endParaRPr>
        </a:p>
      </dgm:t>
    </dgm:pt>
    <dgm:pt modelId="{27AB9AEC-E8AF-41DD-9374-87F1F2B00302}" type="parTrans" cxnId="{A5A1EF05-7827-4CEA-ABDE-26873AECCC6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BBE3567-C6F7-4BAB-9067-FDC8A32F0041}" type="sibTrans" cxnId="{A5A1EF05-7827-4CEA-ABDE-26873AECCC68}">
      <dgm:prSet/>
      <dgm:spPr>
        <a:ln w="22225"/>
      </dgm:spPr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99AA82BB-5D7A-4078-8B23-18C254D0DC4B}">
      <dgm:prSet phldrT="[Текст]" custT="1"/>
      <dgm:spPr>
        <a:solidFill>
          <a:schemeClr val="bg1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sz="1100" b="1" i="0" dirty="0" smtClean="0">
              <a:solidFill>
                <a:schemeClr val="tx1"/>
              </a:solidFill>
              <a:latin typeface="Arial Narrow" panose="020B0606020202030204" pitchFamily="34" charset="0"/>
            </a:rPr>
            <a:t>ОСУЩЕСТВЛЕНИЕ БЮДЖЕТНОГО УЧЕТА</a:t>
          </a:r>
          <a:endParaRPr lang="ru-RU" sz="1100" b="1" i="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66269EDA-3B26-44F0-9EAF-0EAB9C77E571}" type="parTrans" cxnId="{576E8FAF-673E-4EEE-A299-EFE205D9536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E6B3773-E288-4ED6-8D2D-7A94A1E9116E}" type="sibTrans" cxnId="{576E8FAF-673E-4EEE-A299-EFE205D95367}">
      <dgm:prSet/>
      <dgm:spPr>
        <a:ln w="22225"/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D2A65F7-0EFD-427A-9350-4EE82EF8A3A3}">
      <dgm:prSet custT="1"/>
      <dgm:spPr>
        <a:solidFill>
          <a:srgbClr val="FFFFDD"/>
        </a:solidFill>
        <a:ln w="127000">
          <a:solidFill>
            <a:srgbClr val="C00000"/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sz="1100" b="1" dirty="0" smtClean="0">
              <a:solidFill>
                <a:srgbClr val="C00000"/>
              </a:solidFill>
              <a:latin typeface="Arial Narrow" panose="020B0606020202030204" pitchFamily="34" charset="0"/>
            </a:rPr>
            <a:t>УТВЕРЖДЕНИЕ ОТЧЕТА ОБ ИСПОЛНЕНИИ БЮДЖЕТА </a:t>
          </a:r>
          <a:r>
            <a:rPr lang="ru-RU" sz="1100" b="1" i="0" dirty="0" smtClean="0">
              <a:solidFill>
                <a:srgbClr val="C00000"/>
              </a:solidFill>
              <a:latin typeface="Arial Narrow" panose="020B0606020202030204" pitchFamily="34" charset="0"/>
            </a:rPr>
            <a:t>СЕМЕЙКИНСКОГО СЕЛЬСКОГО ПОСЕЛЕНИЯ </a:t>
          </a:r>
          <a:endParaRPr lang="ru-RU" sz="1100" b="1" dirty="0">
            <a:solidFill>
              <a:srgbClr val="C00000"/>
            </a:solidFill>
            <a:latin typeface="Arial Narrow" panose="020B0606020202030204" pitchFamily="34" charset="0"/>
          </a:endParaRPr>
        </a:p>
      </dgm:t>
    </dgm:pt>
    <dgm:pt modelId="{697F9671-3336-441A-86F1-2B39F8A830C4}" type="parTrans" cxnId="{9B40075E-B9C8-4BE1-9B72-6DF318F1311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B6EB8D1-E4C2-40F7-BAF0-BED45F5C904D}" type="sibTrans" cxnId="{9B40075E-B9C8-4BE1-9B72-6DF318F1311A}">
      <dgm:prSet/>
      <dgm:spPr>
        <a:ln w="22225"/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F3150F9-E42C-4C20-8C2E-D3A5F4293F34}">
      <dgm:prSet custT="1"/>
      <dgm:spPr>
        <a:solidFill>
          <a:srgbClr val="FFFFDD"/>
        </a:solidFill>
        <a:ln w="127000">
          <a:solidFill>
            <a:srgbClr val="558ED5"/>
          </a:solidFill>
        </a:ln>
        <a:effectLst>
          <a:reflection blurRad="6350" stA="52000" endA="300" endPos="35000" dir="5400000" sy="-100000" algn="bl" rotWithShape="0"/>
        </a:effectLst>
      </dgm:spPr>
      <dgm:t>
        <a:bodyPr/>
        <a:lstStyle/>
        <a:p>
          <a:r>
            <a:rPr lang="ru-RU" sz="1100" b="1" i="0" dirty="0" smtClean="0">
              <a:solidFill>
                <a:srgbClr val="0070C0"/>
              </a:solidFill>
              <a:latin typeface="Arial Narrow" panose="020B0606020202030204" pitchFamily="34" charset="0"/>
            </a:rPr>
            <a:t>ОРГАНИЗАЦИЯ И ОСУЩЕСТВЛЕНИЕ МУНИЦИПАЛЬНОГО ФИНАНСОВОГО КОНТРОЛЯ</a:t>
          </a:r>
          <a:endParaRPr lang="ru-RU" sz="1100" i="0" dirty="0">
            <a:solidFill>
              <a:srgbClr val="0070C0"/>
            </a:solidFill>
            <a:latin typeface="Arial Narrow" panose="020B0606020202030204" pitchFamily="34" charset="0"/>
          </a:endParaRPr>
        </a:p>
      </dgm:t>
    </dgm:pt>
    <dgm:pt modelId="{181EA984-4962-4DC5-8CDA-71251781BB72}" type="sibTrans" cxnId="{77D5992B-068F-41BE-893C-465B035676FF}">
      <dgm:prSet/>
      <dgm:spPr>
        <a:ln w="19050" cmpd="sng">
          <a:noFill/>
        </a:ln>
      </dgm:spPr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2174457-6DCF-4007-82A9-E75531C9624E}" type="parTrans" cxnId="{77D5992B-068F-41BE-893C-465B035676F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C1B40A2-C95B-481E-9090-4B7BCF3B56CE}" type="pres">
      <dgm:prSet presAssocID="{8FBAAD1B-5BAC-4AC0-8BA9-6D0621EB872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E1BD14-653F-47B3-BB46-667C8FB2497F}" type="pres">
      <dgm:prSet presAssocID="{443ECAFA-A6D7-41FF-AC7E-E0473AEE9907}" presName="node" presStyleLbl="node1" presStyleIdx="0" presStyleCnt="8" custScaleX="208191" custScaleY="225692" custRadScaleRad="84124" custRadScaleInc="-372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F2586D-5C2A-47F2-8FBF-D647F1535402}" type="pres">
      <dgm:prSet presAssocID="{443ECAFA-A6D7-41FF-AC7E-E0473AEE9907}" presName="spNode" presStyleCnt="0"/>
      <dgm:spPr/>
      <dgm:t>
        <a:bodyPr/>
        <a:lstStyle/>
        <a:p>
          <a:endParaRPr lang="ru-RU"/>
        </a:p>
      </dgm:t>
    </dgm:pt>
    <dgm:pt modelId="{43434E4B-C4FB-4DAC-9533-71DBE9279538}" type="pres">
      <dgm:prSet presAssocID="{1F9A309A-9FC0-485D-BD9D-D3AA06914A86}" presName="sibTrans" presStyleLbl="sibTrans1D1" presStyleIdx="0" presStyleCnt="8"/>
      <dgm:spPr/>
      <dgm:t>
        <a:bodyPr/>
        <a:lstStyle/>
        <a:p>
          <a:endParaRPr lang="ru-RU"/>
        </a:p>
      </dgm:t>
    </dgm:pt>
    <dgm:pt modelId="{A54D8CAD-B47B-492A-A92F-69E42EBB0CBD}" type="pres">
      <dgm:prSet presAssocID="{724D7F1B-A1E0-49D7-BF3E-FEFCD1C743CE}" presName="node" presStyleLbl="node1" presStyleIdx="1" presStyleCnt="8" custScaleX="186736" custScaleY="202103" custRadScaleRad="116084" custRadScaleInc="866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E9F86-1024-42B7-8000-210EB09C538A}" type="pres">
      <dgm:prSet presAssocID="{724D7F1B-A1E0-49D7-BF3E-FEFCD1C743CE}" presName="spNode" presStyleCnt="0"/>
      <dgm:spPr/>
      <dgm:t>
        <a:bodyPr/>
        <a:lstStyle/>
        <a:p>
          <a:endParaRPr lang="ru-RU"/>
        </a:p>
      </dgm:t>
    </dgm:pt>
    <dgm:pt modelId="{F93ECD45-54D8-465B-A0C2-914295F3C5BD}" type="pres">
      <dgm:prSet presAssocID="{8BA3E322-4EFF-422F-8958-15FC13EBBE0A}" presName="sibTrans" presStyleLbl="sibTrans1D1" presStyleIdx="1" presStyleCnt="8"/>
      <dgm:spPr/>
      <dgm:t>
        <a:bodyPr/>
        <a:lstStyle/>
        <a:p>
          <a:endParaRPr lang="ru-RU"/>
        </a:p>
      </dgm:t>
    </dgm:pt>
    <dgm:pt modelId="{D76CEF15-AD37-4FF7-A9D9-F30101483B47}" type="pres">
      <dgm:prSet presAssocID="{3E04EBF9-6BCF-4C97-97CC-16053D8ADECA}" presName="node" presStyleLbl="node1" presStyleIdx="2" presStyleCnt="8" custScaleX="148208" custScaleY="177669" custRadScaleRad="161153" custRadScaleInc="400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825730-0866-4745-85D0-1D1DCFBF2A18}" type="pres">
      <dgm:prSet presAssocID="{3E04EBF9-6BCF-4C97-97CC-16053D8ADECA}" presName="spNode" presStyleCnt="0"/>
      <dgm:spPr/>
      <dgm:t>
        <a:bodyPr/>
        <a:lstStyle/>
        <a:p>
          <a:endParaRPr lang="ru-RU"/>
        </a:p>
      </dgm:t>
    </dgm:pt>
    <dgm:pt modelId="{DA554C6D-A2BD-4B94-802C-6C55DB9F2BF8}" type="pres">
      <dgm:prSet presAssocID="{7D26771F-14FC-487C-BE39-6B56926D70D0}" presName="sibTrans" presStyleLbl="sibTrans1D1" presStyleIdx="2" presStyleCnt="8"/>
      <dgm:spPr/>
      <dgm:t>
        <a:bodyPr/>
        <a:lstStyle/>
        <a:p>
          <a:endParaRPr lang="ru-RU"/>
        </a:p>
      </dgm:t>
    </dgm:pt>
    <dgm:pt modelId="{644BD4D3-8D2A-489F-BC0B-191B4AEF9533}" type="pres">
      <dgm:prSet presAssocID="{AC3117F4-22F7-4278-9E67-6CE483EEA235}" presName="node" presStyleLbl="node1" presStyleIdx="3" presStyleCnt="8" custScaleX="166112" custScaleY="119862" custRadScaleRad="128974" custRadScaleInc="-39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C3B005-4E2A-4348-9B77-486F2914FE10}" type="pres">
      <dgm:prSet presAssocID="{AC3117F4-22F7-4278-9E67-6CE483EEA235}" presName="spNode" presStyleCnt="0"/>
      <dgm:spPr/>
      <dgm:t>
        <a:bodyPr/>
        <a:lstStyle/>
        <a:p>
          <a:endParaRPr lang="ru-RU"/>
        </a:p>
      </dgm:t>
    </dgm:pt>
    <dgm:pt modelId="{2C814299-90FC-466A-8C27-58BBE7C3AD9B}" type="pres">
      <dgm:prSet presAssocID="{83D8F672-682C-4EEF-83C3-46A0F47A1E51}" presName="sibTrans" presStyleLbl="sibTrans1D1" presStyleIdx="3" presStyleCnt="8"/>
      <dgm:spPr/>
      <dgm:t>
        <a:bodyPr/>
        <a:lstStyle/>
        <a:p>
          <a:endParaRPr lang="ru-RU"/>
        </a:p>
      </dgm:t>
    </dgm:pt>
    <dgm:pt modelId="{03867FA4-A613-4921-92BD-CBD0DE5AF6C1}" type="pres">
      <dgm:prSet presAssocID="{582979A8-C384-483D-9063-70433550210F}" presName="node" presStyleLbl="node1" presStyleIdx="4" presStyleCnt="8" custScaleX="148208" custScaleY="166898" custRadScaleRad="96729" custRadScaleInc="57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43EB03-7087-4967-BA16-52B020590675}" type="pres">
      <dgm:prSet presAssocID="{582979A8-C384-483D-9063-70433550210F}" presName="spNode" presStyleCnt="0"/>
      <dgm:spPr/>
      <dgm:t>
        <a:bodyPr/>
        <a:lstStyle/>
        <a:p>
          <a:endParaRPr lang="ru-RU"/>
        </a:p>
      </dgm:t>
    </dgm:pt>
    <dgm:pt modelId="{191E1915-7B43-453A-9B3B-8BE365BAB7F0}" type="pres">
      <dgm:prSet presAssocID="{CBBE3567-C6F7-4BAB-9067-FDC8A32F0041}" presName="sibTrans" presStyleLbl="sibTrans1D1" presStyleIdx="4" presStyleCnt="8"/>
      <dgm:spPr/>
      <dgm:t>
        <a:bodyPr/>
        <a:lstStyle/>
        <a:p>
          <a:endParaRPr lang="ru-RU"/>
        </a:p>
      </dgm:t>
    </dgm:pt>
    <dgm:pt modelId="{529DDF86-EE24-4644-BF9F-F7994B1A08DB}" type="pres">
      <dgm:prSet presAssocID="{99AA82BB-5D7A-4078-8B23-18C254D0DC4B}" presName="node" presStyleLbl="node1" presStyleIdx="5" presStyleCnt="8" custScaleX="163690" custScaleY="146941" custRadScaleRad="133079" custRadScaleInc="51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3D6908-0A8E-4F45-889A-67CE25D68E3E}" type="pres">
      <dgm:prSet presAssocID="{99AA82BB-5D7A-4078-8B23-18C254D0DC4B}" presName="spNode" presStyleCnt="0"/>
      <dgm:spPr/>
      <dgm:t>
        <a:bodyPr/>
        <a:lstStyle/>
        <a:p>
          <a:endParaRPr lang="ru-RU"/>
        </a:p>
      </dgm:t>
    </dgm:pt>
    <dgm:pt modelId="{B61698C4-7017-4D89-87F7-56075D701F9E}" type="pres">
      <dgm:prSet presAssocID="{CE6B3773-E288-4ED6-8D2D-7A94A1E9116E}" presName="sibTrans" presStyleLbl="sibTrans1D1" presStyleIdx="5" presStyleCnt="8"/>
      <dgm:spPr/>
      <dgm:t>
        <a:bodyPr/>
        <a:lstStyle/>
        <a:p>
          <a:endParaRPr lang="ru-RU"/>
        </a:p>
      </dgm:t>
    </dgm:pt>
    <dgm:pt modelId="{E20084B0-DED3-4DEB-8998-F77FEE57635D}" type="pres">
      <dgm:prSet presAssocID="{FD2A65F7-0EFD-427A-9350-4EE82EF8A3A3}" presName="node" presStyleLbl="node1" presStyleIdx="6" presStyleCnt="8" custScaleX="142945" custScaleY="168216" custRadScaleRad="170613" custRadScaleInc="-34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4E5A02-1953-4AC1-8DE5-B9171905FABE}" type="pres">
      <dgm:prSet presAssocID="{FD2A65F7-0EFD-427A-9350-4EE82EF8A3A3}" presName="spNode" presStyleCnt="0"/>
      <dgm:spPr/>
      <dgm:t>
        <a:bodyPr/>
        <a:lstStyle/>
        <a:p>
          <a:endParaRPr lang="ru-RU"/>
        </a:p>
      </dgm:t>
    </dgm:pt>
    <dgm:pt modelId="{37B34B6A-4DCE-4DE3-951A-2EF6B41DAEEC}" type="pres">
      <dgm:prSet presAssocID="{1B6EB8D1-E4C2-40F7-BAF0-BED45F5C904D}" presName="sibTrans" presStyleLbl="sibTrans1D1" presStyleIdx="6" presStyleCnt="8"/>
      <dgm:spPr/>
      <dgm:t>
        <a:bodyPr/>
        <a:lstStyle/>
        <a:p>
          <a:endParaRPr lang="ru-RU"/>
        </a:p>
      </dgm:t>
    </dgm:pt>
    <dgm:pt modelId="{26BC9EC0-F33D-4C53-893E-E607BC23B588}" type="pres">
      <dgm:prSet presAssocID="{2F3150F9-E42C-4C20-8C2E-D3A5F4293F34}" presName="node" presStyleLbl="node1" presStyleIdx="7" presStyleCnt="8" custScaleX="221150" custScaleY="110043" custRadScaleRad="124885" custRadScaleInc="-1178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F36583-BB7F-476C-A980-E0851D9947DB}" type="pres">
      <dgm:prSet presAssocID="{2F3150F9-E42C-4C20-8C2E-D3A5F4293F34}" presName="spNode" presStyleCnt="0"/>
      <dgm:spPr/>
      <dgm:t>
        <a:bodyPr/>
        <a:lstStyle/>
        <a:p>
          <a:endParaRPr lang="ru-RU"/>
        </a:p>
      </dgm:t>
    </dgm:pt>
    <dgm:pt modelId="{6B2E63ED-B4B9-4312-8B34-C6298E61E31E}" type="pres">
      <dgm:prSet presAssocID="{181EA984-4962-4DC5-8CDA-71251781BB72}" presName="sibTrans" presStyleLbl="sibTrans1D1" presStyleIdx="7" presStyleCnt="8"/>
      <dgm:spPr/>
      <dgm:t>
        <a:bodyPr/>
        <a:lstStyle/>
        <a:p>
          <a:endParaRPr lang="ru-RU"/>
        </a:p>
      </dgm:t>
    </dgm:pt>
  </dgm:ptLst>
  <dgm:cxnLst>
    <dgm:cxn modelId="{73E74C13-E386-459F-8D37-AD1A568A4FAB}" type="presOf" srcId="{3E04EBF9-6BCF-4C97-97CC-16053D8ADECA}" destId="{D76CEF15-AD37-4FF7-A9D9-F30101483B47}" srcOrd="0" destOrd="0" presId="urn:microsoft.com/office/officeart/2005/8/layout/cycle5"/>
    <dgm:cxn modelId="{BE0D47A5-F959-4485-90FE-C101AA70A0C1}" type="presOf" srcId="{181EA984-4962-4DC5-8CDA-71251781BB72}" destId="{6B2E63ED-B4B9-4312-8B34-C6298E61E31E}" srcOrd="0" destOrd="0" presId="urn:microsoft.com/office/officeart/2005/8/layout/cycle5"/>
    <dgm:cxn modelId="{D8246D4E-329F-417E-801D-CEA9E10BBA33}" type="presOf" srcId="{CBBE3567-C6F7-4BAB-9067-FDC8A32F0041}" destId="{191E1915-7B43-453A-9B3B-8BE365BAB7F0}" srcOrd="0" destOrd="0" presId="urn:microsoft.com/office/officeart/2005/8/layout/cycle5"/>
    <dgm:cxn modelId="{3FC22665-63D9-484D-AF19-34C633E78123}" srcId="{8FBAAD1B-5BAC-4AC0-8BA9-6D0621EB872A}" destId="{443ECAFA-A6D7-41FF-AC7E-E0473AEE9907}" srcOrd="0" destOrd="0" parTransId="{80443694-B682-45A2-95DE-FF3E15237DEA}" sibTransId="{1F9A309A-9FC0-485D-BD9D-D3AA06914A86}"/>
    <dgm:cxn modelId="{56AA6E92-FEC2-4B59-B87B-8B678B7529F4}" type="presOf" srcId="{7D26771F-14FC-487C-BE39-6B56926D70D0}" destId="{DA554C6D-A2BD-4B94-802C-6C55DB9F2BF8}" srcOrd="0" destOrd="0" presId="urn:microsoft.com/office/officeart/2005/8/layout/cycle5"/>
    <dgm:cxn modelId="{E45CB0F1-7AC4-4EC2-A50B-EEBF722B1B56}" type="presOf" srcId="{1F9A309A-9FC0-485D-BD9D-D3AA06914A86}" destId="{43434E4B-C4FB-4DAC-9533-71DBE9279538}" srcOrd="0" destOrd="0" presId="urn:microsoft.com/office/officeart/2005/8/layout/cycle5"/>
    <dgm:cxn modelId="{BC266E17-F991-4BBA-96B8-9A8CF068A811}" type="presOf" srcId="{FD2A65F7-0EFD-427A-9350-4EE82EF8A3A3}" destId="{E20084B0-DED3-4DEB-8998-F77FEE57635D}" srcOrd="0" destOrd="0" presId="urn:microsoft.com/office/officeart/2005/8/layout/cycle5"/>
    <dgm:cxn modelId="{E3AB266A-4999-44D3-B3D9-F4A5428A79BD}" type="presOf" srcId="{8BA3E322-4EFF-422F-8958-15FC13EBBE0A}" destId="{F93ECD45-54D8-465B-A0C2-914295F3C5BD}" srcOrd="0" destOrd="0" presId="urn:microsoft.com/office/officeart/2005/8/layout/cycle5"/>
    <dgm:cxn modelId="{9925EEB9-1456-475A-B920-499FCA3043E8}" type="presOf" srcId="{83D8F672-682C-4EEF-83C3-46A0F47A1E51}" destId="{2C814299-90FC-466A-8C27-58BBE7C3AD9B}" srcOrd="0" destOrd="0" presId="urn:microsoft.com/office/officeart/2005/8/layout/cycle5"/>
    <dgm:cxn modelId="{A5A1EF05-7827-4CEA-ABDE-26873AECCC68}" srcId="{8FBAAD1B-5BAC-4AC0-8BA9-6D0621EB872A}" destId="{582979A8-C384-483D-9063-70433550210F}" srcOrd="4" destOrd="0" parTransId="{27AB9AEC-E8AF-41DD-9374-87F1F2B00302}" sibTransId="{CBBE3567-C6F7-4BAB-9067-FDC8A32F0041}"/>
    <dgm:cxn modelId="{EB02B10B-C7DF-4C93-973D-78E12C579033}" srcId="{8FBAAD1B-5BAC-4AC0-8BA9-6D0621EB872A}" destId="{3E04EBF9-6BCF-4C97-97CC-16053D8ADECA}" srcOrd="2" destOrd="0" parTransId="{300F097E-CD7D-4D51-A520-F17C4F00BCF8}" sibTransId="{7D26771F-14FC-487C-BE39-6B56926D70D0}"/>
    <dgm:cxn modelId="{EF6DFDEE-7517-43B3-9700-74E06194ED1B}" type="presOf" srcId="{443ECAFA-A6D7-41FF-AC7E-E0473AEE9907}" destId="{18E1BD14-653F-47B3-BB46-667C8FB2497F}" srcOrd="0" destOrd="0" presId="urn:microsoft.com/office/officeart/2005/8/layout/cycle5"/>
    <dgm:cxn modelId="{77D5992B-068F-41BE-893C-465B035676FF}" srcId="{8FBAAD1B-5BAC-4AC0-8BA9-6D0621EB872A}" destId="{2F3150F9-E42C-4C20-8C2E-D3A5F4293F34}" srcOrd="7" destOrd="0" parTransId="{02174457-6DCF-4007-82A9-E75531C9624E}" sibTransId="{181EA984-4962-4DC5-8CDA-71251781BB72}"/>
    <dgm:cxn modelId="{53890393-53B1-429E-92DB-ADF598595E72}" type="presOf" srcId="{582979A8-C384-483D-9063-70433550210F}" destId="{03867FA4-A613-4921-92BD-CBD0DE5AF6C1}" srcOrd="0" destOrd="0" presId="urn:microsoft.com/office/officeart/2005/8/layout/cycle5"/>
    <dgm:cxn modelId="{0EC5F2E2-7C68-4D5D-950C-960FE350ED05}" type="presOf" srcId="{2F3150F9-E42C-4C20-8C2E-D3A5F4293F34}" destId="{26BC9EC0-F33D-4C53-893E-E607BC23B588}" srcOrd="0" destOrd="0" presId="urn:microsoft.com/office/officeart/2005/8/layout/cycle5"/>
    <dgm:cxn modelId="{9FA3076A-9E70-4B92-B72C-17AAD3F1594F}" type="presOf" srcId="{1B6EB8D1-E4C2-40F7-BAF0-BED45F5C904D}" destId="{37B34B6A-4DCE-4DE3-951A-2EF6B41DAEEC}" srcOrd="0" destOrd="0" presId="urn:microsoft.com/office/officeart/2005/8/layout/cycle5"/>
    <dgm:cxn modelId="{A34C7FF4-0D0B-4AD4-9A92-2A745CE55B20}" type="presOf" srcId="{AC3117F4-22F7-4278-9E67-6CE483EEA235}" destId="{644BD4D3-8D2A-489F-BC0B-191B4AEF9533}" srcOrd="0" destOrd="0" presId="urn:microsoft.com/office/officeart/2005/8/layout/cycle5"/>
    <dgm:cxn modelId="{32B30E83-DC33-4617-8BA1-C733C5797BFA}" type="presOf" srcId="{99AA82BB-5D7A-4078-8B23-18C254D0DC4B}" destId="{529DDF86-EE24-4644-BF9F-F7994B1A08DB}" srcOrd="0" destOrd="0" presId="urn:microsoft.com/office/officeart/2005/8/layout/cycle5"/>
    <dgm:cxn modelId="{576E8FAF-673E-4EEE-A299-EFE205D95367}" srcId="{8FBAAD1B-5BAC-4AC0-8BA9-6D0621EB872A}" destId="{99AA82BB-5D7A-4078-8B23-18C254D0DC4B}" srcOrd="5" destOrd="0" parTransId="{66269EDA-3B26-44F0-9EAF-0EAB9C77E571}" sibTransId="{CE6B3773-E288-4ED6-8D2D-7A94A1E9116E}"/>
    <dgm:cxn modelId="{56B4D61A-9A37-4512-94F3-E427B0977017}" srcId="{8FBAAD1B-5BAC-4AC0-8BA9-6D0621EB872A}" destId="{AC3117F4-22F7-4278-9E67-6CE483EEA235}" srcOrd="3" destOrd="0" parTransId="{FFECE32E-61FB-48FC-B2EB-498B71F1D7E8}" sibTransId="{83D8F672-682C-4EEF-83C3-46A0F47A1E51}"/>
    <dgm:cxn modelId="{B13D8BF8-217F-4BF2-8661-9A7AF031383D}" type="presOf" srcId="{8FBAAD1B-5BAC-4AC0-8BA9-6D0621EB872A}" destId="{5C1B40A2-C95B-481E-9090-4B7BCF3B56CE}" srcOrd="0" destOrd="0" presId="urn:microsoft.com/office/officeart/2005/8/layout/cycle5"/>
    <dgm:cxn modelId="{C6A0782F-1121-413E-BFF4-9C91A43198B6}" srcId="{8FBAAD1B-5BAC-4AC0-8BA9-6D0621EB872A}" destId="{724D7F1B-A1E0-49D7-BF3E-FEFCD1C743CE}" srcOrd="1" destOrd="0" parTransId="{8421A8F1-BAEA-4CEE-B30C-84C25247883B}" sibTransId="{8BA3E322-4EFF-422F-8958-15FC13EBBE0A}"/>
    <dgm:cxn modelId="{1068C507-2848-48C6-990E-19E27930E772}" type="presOf" srcId="{CE6B3773-E288-4ED6-8D2D-7A94A1E9116E}" destId="{B61698C4-7017-4D89-87F7-56075D701F9E}" srcOrd="0" destOrd="0" presId="urn:microsoft.com/office/officeart/2005/8/layout/cycle5"/>
    <dgm:cxn modelId="{9B40075E-B9C8-4BE1-9B72-6DF318F1311A}" srcId="{8FBAAD1B-5BAC-4AC0-8BA9-6D0621EB872A}" destId="{FD2A65F7-0EFD-427A-9350-4EE82EF8A3A3}" srcOrd="6" destOrd="0" parTransId="{697F9671-3336-441A-86F1-2B39F8A830C4}" sibTransId="{1B6EB8D1-E4C2-40F7-BAF0-BED45F5C904D}"/>
    <dgm:cxn modelId="{15CC7C93-F435-4E2F-8EDF-DE22D72841D5}" type="presOf" srcId="{724D7F1B-A1E0-49D7-BF3E-FEFCD1C743CE}" destId="{A54D8CAD-B47B-492A-A92F-69E42EBB0CBD}" srcOrd="0" destOrd="0" presId="urn:microsoft.com/office/officeart/2005/8/layout/cycle5"/>
    <dgm:cxn modelId="{28BA831C-D46D-4A22-9D37-5F7AA59701C9}" type="presParOf" srcId="{5C1B40A2-C95B-481E-9090-4B7BCF3B56CE}" destId="{18E1BD14-653F-47B3-BB46-667C8FB2497F}" srcOrd="0" destOrd="0" presId="urn:microsoft.com/office/officeart/2005/8/layout/cycle5"/>
    <dgm:cxn modelId="{6322CBC5-515E-48F5-A92E-A5FE29E4ABDA}" type="presParOf" srcId="{5C1B40A2-C95B-481E-9090-4B7BCF3B56CE}" destId="{63F2586D-5C2A-47F2-8FBF-D647F1535402}" srcOrd="1" destOrd="0" presId="urn:microsoft.com/office/officeart/2005/8/layout/cycle5"/>
    <dgm:cxn modelId="{AEA68B6C-84E1-460E-8615-A83F2DFDC1AE}" type="presParOf" srcId="{5C1B40A2-C95B-481E-9090-4B7BCF3B56CE}" destId="{43434E4B-C4FB-4DAC-9533-71DBE9279538}" srcOrd="2" destOrd="0" presId="urn:microsoft.com/office/officeart/2005/8/layout/cycle5"/>
    <dgm:cxn modelId="{F31AF83F-8381-4DEC-94DA-A054B463A3EF}" type="presParOf" srcId="{5C1B40A2-C95B-481E-9090-4B7BCF3B56CE}" destId="{A54D8CAD-B47B-492A-A92F-69E42EBB0CBD}" srcOrd="3" destOrd="0" presId="urn:microsoft.com/office/officeart/2005/8/layout/cycle5"/>
    <dgm:cxn modelId="{3E1E5239-87AB-4691-84BD-5E4E73A0C98F}" type="presParOf" srcId="{5C1B40A2-C95B-481E-9090-4B7BCF3B56CE}" destId="{C1BE9F86-1024-42B7-8000-210EB09C538A}" srcOrd="4" destOrd="0" presId="urn:microsoft.com/office/officeart/2005/8/layout/cycle5"/>
    <dgm:cxn modelId="{8D5A7A14-4AB9-4273-AEB1-7317B5B06CB5}" type="presParOf" srcId="{5C1B40A2-C95B-481E-9090-4B7BCF3B56CE}" destId="{F93ECD45-54D8-465B-A0C2-914295F3C5BD}" srcOrd="5" destOrd="0" presId="urn:microsoft.com/office/officeart/2005/8/layout/cycle5"/>
    <dgm:cxn modelId="{F780A469-12A2-4460-9A69-78F7787C66D2}" type="presParOf" srcId="{5C1B40A2-C95B-481E-9090-4B7BCF3B56CE}" destId="{D76CEF15-AD37-4FF7-A9D9-F30101483B47}" srcOrd="6" destOrd="0" presId="urn:microsoft.com/office/officeart/2005/8/layout/cycle5"/>
    <dgm:cxn modelId="{526241DF-315D-446D-966C-3A8FAD15F329}" type="presParOf" srcId="{5C1B40A2-C95B-481E-9090-4B7BCF3B56CE}" destId="{89825730-0866-4745-85D0-1D1DCFBF2A18}" srcOrd="7" destOrd="0" presId="urn:microsoft.com/office/officeart/2005/8/layout/cycle5"/>
    <dgm:cxn modelId="{33A39F22-C403-4DE3-A1A1-475EF73BC6AB}" type="presParOf" srcId="{5C1B40A2-C95B-481E-9090-4B7BCF3B56CE}" destId="{DA554C6D-A2BD-4B94-802C-6C55DB9F2BF8}" srcOrd="8" destOrd="0" presId="urn:microsoft.com/office/officeart/2005/8/layout/cycle5"/>
    <dgm:cxn modelId="{866E768A-873B-4153-B10B-92C8C90A8862}" type="presParOf" srcId="{5C1B40A2-C95B-481E-9090-4B7BCF3B56CE}" destId="{644BD4D3-8D2A-489F-BC0B-191B4AEF9533}" srcOrd="9" destOrd="0" presId="urn:microsoft.com/office/officeart/2005/8/layout/cycle5"/>
    <dgm:cxn modelId="{93A00EB2-4B25-4379-BFEB-DD1B97323E4A}" type="presParOf" srcId="{5C1B40A2-C95B-481E-9090-4B7BCF3B56CE}" destId="{DAC3B005-4E2A-4348-9B77-486F2914FE10}" srcOrd="10" destOrd="0" presId="urn:microsoft.com/office/officeart/2005/8/layout/cycle5"/>
    <dgm:cxn modelId="{1550D11D-9272-428C-9718-45485526D58F}" type="presParOf" srcId="{5C1B40A2-C95B-481E-9090-4B7BCF3B56CE}" destId="{2C814299-90FC-466A-8C27-58BBE7C3AD9B}" srcOrd="11" destOrd="0" presId="urn:microsoft.com/office/officeart/2005/8/layout/cycle5"/>
    <dgm:cxn modelId="{991A0F94-C68D-4170-9573-AFBFE5B51742}" type="presParOf" srcId="{5C1B40A2-C95B-481E-9090-4B7BCF3B56CE}" destId="{03867FA4-A613-4921-92BD-CBD0DE5AF6C1}" srcOrd="12" destOrd="0" presId="urn:microsoft.com/office/officeart/2005/8/layout/cycle5"/>
    <dgm:cxn modelId="{2D9B9246-A411-4B5E-8267-1FC4F7A362DB}" type="presParOf" srcId="{5C1B40A2-C95B-481E-9090-4B7BCF3B56CE}" destId="{A543EB03-7087-4967-BA16-52B020590675}" srcOrd="13" destOrd="0" presId="urn:microsoft.com/office/officeart/2005/8/layout/cycle5"/>
    <dgm:cxn modelId="{430C9C16-4F53-41CB-B77A-2AAA6FB51014}" type="presParOf" srcId="{5C1B40A2-C95B-481E-9090-4B7BCF3B56CE}" destId="{191E1915-7B43-453A-9B3B-8BE365BAB7F0}" srcOrd="14" destOrd="0" presId="urn:microsoft.com/office/officeart/2005/8/layout/cycle5"/>
    <dgm:cxn modelId="{C9165384-FA24-4D42-804C-4FF2D6BE13ED}" type="presParOf" srcId="{5C1B40A2-C95B-481E-9090-4B7BCF3B56CE}" destId="{529DDF86-EE24-4644-BF9F-F7994B1A08DB}" srcOrd="15" destOrd="0" presId="urn:microsoft.com/office/officeart/2005/8/layout/cycle5"/>
    <dgm:cxn modelId="{69189CF0-C3E7-4251-AE2D-CE4B39686C53}" type="presParOf" srcId="{5C1B40A2-C95B-481E-9090-4B7BCF3B56CE}" destId="{273D6908-0A8E-4F45-889A-67CE25D68E3E}" srcOrd="16" destOrd="0" presId="urn:microsoft.com/office/officeart/2005/8/layout/cycle5"/>
    <dgm:cxn modelId="{A51E7275-4D0C-4FFE-94AB-E22C2BD07A5E}" type="presParOf" srcId="{5C1B40A2-C95B-481E-9090-4B7BCF3B56CE}" destId="{B61698C4-7017-4D89-87F7-56075D701F9E}" srcOrd="17" destOrd="0" presId="urn:microsoft.com/office/officeart/2005/8/layout/cycle5"/>
    <dgm:cxn modelId="{B090B278-9EEC-43D5-B6EB-68798033A418}" type="presParOf" srcId="{5C1B40A2-C95B-481E-9090-4B7BCF3B56CE}" destId="{E20084B0-DED3-4DEB-8998-F77FEE57635D}" srcOrd="18" destOrd="0" presId="urn:microsoft.com/office/officeart/2005/8/layout/cycle5"/>
    <dgm:cxn modelId="{2A201BA6-8FDD-4051-BB6A-AD17D58A1AD2}" type="presParOf" srcId="{5C1B40A2-C95B-481E-9090-4B7BCF3B56CE}" destId="{284E5A02-1953-4AC1-8DE5-B9171905FABE}" srcOrd="19" destOrd="0" presId="urn:microsoft.com/office/officeart/2005/8/layout/cycle5"/>
    <dgm:cxn modelId="{2C57C642-F069-41FF-804D-EC2ABCC1CF17}" type="presParOf" srcId="{5C1B40A2-C95B-481E-9090-4B7BCF3B56CE}" destId="{37B34B6A-4DCE-4DE3-951A-2EF6B41DAEEC}" srcOrd="20" destOrd="0" presId="urn:microsoft.com/office/officeart/2005/8/layout/cycle5"/>
    <dgm:cxn modelId="{C4E936C5-524E-47A1-B60D-C4B2C9C1FC82}" type="presParOf" srcId="{5C1B40A2-C95B-481E-9090-4B7BCF3B56CE}" destId="{26BC9EC0-F33D-4C53-893E-E607BC23B588}" srcOrd="21" destOrd="0" presId="urn:microsoft.com/office/officeart/2005/8/layout/cycle5"/>
    <dgm:cxn modelId="{79663389-A778-483E-85F7-49FCF49DF715}" type="presParOf" srcId="{5C1B40A2-C95B-481E-9090-4B7BCF3B56CE}" destId="{AAF36583-BB7F-476C-A980-E0851D9947DB}" srcOrd="22" destOrd="0" presId="urn:microsoft.com/office/officeart/2005/8/layout/cycle5"/>
    <dgm:cxn modelId="{058D90FF-7DB4-4A42-ACE2-3653DB706D8A}" type="presParOf" srcId="{5C1B40A2-C95B-481E-9090-4B7BCF3B56CE}" destId="{6B2E63ED-B4B9-4312-8B34-C6298E61E31E}" srcOrd="23" destOrd="0" presId="urn:microsoft.com/office/officeart/2005/8/layout/cycle5"/>
  </dgm:cxnLst>
  <dgm:bg>
    <a:noFill/>
    <a:effectLst/>
  </dgm:bg>
  <dgm:whole>
    <a:ln w="31750" cap="flat" cmpd="sng" algn="ctr">
      <a:noFill/>
      <a:prstDash val="sysDot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1BD14-653F-47B3-BB46-667C8FB2497F}">
      <dsp:nvSpPr>
        <dsp:cNvPr id="0" name=""/>
        <dsp:cNvSpPr/>
      </dsp:nvSpPr>
      <dsp:spPr>
        <a:xfrm>
          <a:off x="2630887" y="62267"/>
          <a:ext cx="2234181" cy="1574294"/>
        </a:xfrm>
        <a:prstGeom prst="roundRect">
          <a:avLst/>
        </a:prstGeom>
        <a:solidFill>
          <a:srgbClr val="FFFFDD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>
              <a:solidFill>
                <a:srgbClr val="C00000"/>
              </a:solidFill>
              <a:latin typeface="Arial Narrow" panose="020B0606020202030204" pitchFamily="34" charset="0"/>
            </a:rPr>
            <a:t>РАЗРАБОТКА ПРОГНОЗА СОЦИАЛЬНО-ЭКОНОМИЧЕСКОГО РАЗВИТИЯ  СЕМЕЙКИНСКОГО СЕЛЬСКОГО ПОСЕЛЕНИЯ НА ОЧЕРЕДНОЙ ФИНАНСОВЫЙ ГОД И ПЛАНОВЫЙ ПЕРИОД</a:t>
          </a:r>
          <a:endParaRPr lang="ru-RU" sz="1100" b="1" i="0" kern="1200" dirty="0">
            <a:solidFill>
              <a:srgbClr val="C00000"/>
            </a:solidFill>
            <a:latin typeface="Arial Narrow" panose="020B0606020202030204" pitchFamily="34" charset="0"/>
          </a:endParaRPr>
        </a:p>
      </dsp:txBody>
      <dsp:txXfrm>
        <a:off x="2707738" y="139118"/>
        <a:ext cx="2080479" cy="1420592"/>
      </dsp:txXfrm>
    </dsp:sp>
    <dsp:sp modelId="{43434E4B-C4FB-4DAC-9533-71DBE9279538}">
      <dsp:nvSpPr>
        <dsp:cNvPr id="0" name=""/>
        <dsp:cNvSpPr/>
      </dsp:nvSpPr>
      <dsp:spPr>
        <a:xfrm>
          <a:off x="3842180" y="615591"/>
          <a:ext cx="4838251" cy="4838251"/>
        </a:xfrm>
        <a:custGeom>
          <a:avLst/>
          <a:gdLst/>
          <a:ahLst/>
          <a:cxnLst/>
          <a:rect l="0" t="0" r="0" b="0"/>
          <a:pathLst>
            <a:path>
              <a:moveTo>
                <a:pt x="1176368" y="343620"/>
              </a:moveTo>
              <a:arcTo wR="2419125" hR="2419125" stAng="14345276" swAng="789002"/>
            </a:path>
          </a:pathLst>
        </a:custGeom>
        <a:noFill/>
        <a:ln w="22225" cap="flat" cmpd="sng" algn="ctr">
          <a:solidFill>
            <a:scrgbClr r="0" g="0" b="0"/>
          </a:solidFill>
          <a:prstDash val="solid"/>
          <a:tailEnd type="arrow"/>
        </a:ln>
        <a:effectLst/>
        <a:scene3d>
          <a:camera prst="orthographicFront">
            <a:rot lat="20999999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4D8CAD-B47B-492A-A92F-69E42EBB0CBD}">
      <dsp:nvSpPr>
        <dsp:cNvPr id="0" name=""/>
        <dsp:cNvSpPr/>
      </dsp:nvSpPr>
      <dsp:spPr>
        <a:xfrm>
          <a:off x="5325298" y="681671"/>
          <a:ext cx="2003939" cy="1409751"/>
        </a:xfrm>
        <a:prstGeom prst="roundRect">
          <a:avLst/>
        </a:prstGeom>
        <a:solidFill>
          <a:srgbClr val="FFFFDD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>
              <a:solidFill>
                <a:srgbClr val="C00000"/>
              </a:solidFill>
              <a:latin typeface="Arial Narrow" panose="020B0606020202030204" pitchFamily="34" charset="0"/>
            </a:rPr>
            <a:t>РАЗРАБОТКА ДОКУМЕНТОВ И МАТЕРИАЛОВ, НЕОБХОДИМЫХ ДЛЯ ФОРМИРОВАНИЯ БЮДЖЕТА СЕМЕЙКИНСКОГО СЕЛЬСКОГО ПОСЕЛЕНИЯ</a:t>
          </a:r>
          <a:r>
            <a:rPr lang="ru-RU" sz="1100" b="1" i="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 </a:t>
          </a:r>
          <a:endParaRPr lang="ru-RU" sz="1100" b="1" i="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5394116" y="750489"/>
        <a:ext cx="1866303" cy="1272115"/>
      </dsp:txXfrm>
    </dsp:sp>
    <dsp:sp modelId="{F93ECD45-54D8-465B-A0C2-914295F3C5BD}">
      <dsp:nvSpPr>
        <dsp:cNvPr id="0" name=""/>
        <dsp:cNvSpPr/>
      </dsp:nvSpPr>
      <dsp:spPr>
        <a:xfrm>
          <a:off x="2677283" y="1532803"/>
          <a:ext cx="4838251" cy="4838251"/>
        </a:xfrm>
        <a:custGeom>
          <a:avLst/>
          <a:gdLst/>
          <a:ahLst/>
          <a:cxnLst/>
          <a:rect l="0" t="0" r="0" b="0"/>
          <a:pathLst>
            <a:path>
              <a:moveTo>
                <a:pt x="4079171" y="659461"/>
              </a:moveTo>
              <a:arcTo wR="2419125" hR="2419125" stAng="18799884" swAng="653031"/>
            </a:path>
          </a:pathLst>
        </a:custGeom>
        <a:noFill/>
        <a:ln w="22225" cap="flat" cmpd="sng" algn="ctr">
          <a:solidFill>
            <a:scrgbClr r="0" g="0" b="0"/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CEF15-AD37-4FF7-A9D9-F30101483B47}">
      <dsp:nvSpPr>
        <dsp:cNvPr id="0" name=""/>
        <dsp:cNvSpPr/>
      </dsp:nvSpPr>
      <dsp:spPr>
        <a:xfrm>
          <a:off x="6329488" y="2663484"/>
          <a:ext cx="1590479" cy="1239314"/>
        </a:xfrm>
        <a:prstGeom prst="roundRect">
          <a:avLst/>
        </a:prstGeom>
        <a:solidFill>
          <a:srgbClr val="FFFFDD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C00000"/>
              </a:solidFill>
              <a:latin typeface="Arial Narrow" panose="020B0606020202030204" pitchFamily="34" charset="0"/>
            </a:rPr>
            <a:t>СОСТАВЛЕНИЕ ПРОЕКТА БЮДЖЕТА СЕМЕЙКИНСКОГО СЕЛЬСКОГО ПОСЕЛЕНИЯ </a:t>
          </a:r>
          <a:endParaRPr lang="ru-RU" sz="1200" b="1" i="0" kern="1200" dirty="0">
            <a:solidFill>
              <a:srgbClr val="C00000"/>
            </a:solidFill>
            <a:latin typeface="Arial Narrow" panose="020B0606020202030204" pitchFamily="34" charset="0"/>
          </a:endParaRPr>
        </a:p>
      </dsp:txBody>
      <dsp:txXfrm>
        <a:off x="6389986" y="2723982"/>
        <a:ext cx="1469483" cy="1118318"/>
      </dsp:txXfrm>
    </dsp:sp>
    <dsp:sp modelId="{DA554C6D-A2BD-4B94-802C-6C55DB9F2BF8}">
      <dsp:nvSpPr>
        <dsp:cNvPr id="0" name=""/>
        <dsp:cNvSpPr/>
      </dsp:nvSpPr>
      <dsp:spPr>
        <a:xfrm>
          <a:off x="2367941" y="465554"/>
          <a:ext cx="4838251" cy="4838251"/>
        </a:xfrm>
        <a:custGeom>
          <a:avLst/>
          <a:gdLst/>
          <a:ahLst/>
          <a:cxnLst/>
          <a:rect l="0" t="0" r="0" b="0"/>
          <a:pathLst>
            <a:path>
              <a:moveTo>
                <a:pt x="4559325" y="3546829"/>
              </a:moveTo>
              <a:arcTo wR="2419125" hR="2419125" stAng="1667126" swAng="523683"/>
            </a:path>
          </a:pathLst>
        </a:custGeom>
        <a:noFill/>
        <a:ln w="22225" cap="flat" cmpd="sng" algn="ctr">
          <a:solidFill>
            <a:scrgbClr r="0" g="0" b="0"/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4BD4D3-8D2A-489F-BC0B-191B4AEF9533}">
      <dsp:nvSpPr>
        <dsp:cNvPr id="0" name=""/>
        <dsp:cNvSpPr/>
      </dsp:nvSpPr>
      <dsp:spPr>
        <a:xfrm>
          <a:off x="5479126" y="4420496"/>
          <a:ext cx="1782614" cy="836086"/>
        </a:xfrm>
        <a:prstGeom prst="roundRect">
          <a:avLst/>
        </a:prstGeom>
        <a:solidFill>
          <a:srgbClr val="FFFFDD"/>
        </a:solidFill>
        <a:ln w="127000">
          <a:solidFill>
            <a:srgbClr val="C00000"/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>
              <a:solidFill>
                <a:srgbClr val="C00000"/>
              </a:solidFill>
              <a:latin typeface="Arial Narrow" panose="020B0606020202030204" pitchFamily="34" charset="0"/>
            </a:rPr>
            <a:t>РАССМОТРЕНИЕ   И УТВЕРЖДЕНИЕ БЮДЖЕТА СЕМЕЙКИНСКОГО СЕЛЬСКОГО ПОСЕЛЕНИЯ </a:t>
          </a:r>
          <a:endParaRPr lang="ru-RU" sz="1100" b="1" i="0" kern="1200" dirty="0">
            <a:solidFill>
              <a:srgbClr val="C00000"/>
            </a:solidFill>
            <a:latin typeface="Arial Narrow" panose="020B0606020202030204" pitchFamily="34" charset="0"/>
          </a:endParaRPr>
        </a:p>
      </dsp:txBody>
      <dsp:txXfrm>
        <a:off x="5519940" y="4461310"/>
        <a:ext cx="1700986" cy="754458"/>
      </dsp:txXfrm>
    </dsp:sp>
    <dsp:sp modelId="{2C814299-90FC-466A-8C27-58BBE7C3AD9B}">
      <dsp:nvSpPr>
        <dsp:cNvPr id="0" name=""/>
        <dsp:cNvSpPr/>
      </dsp:nvSpPr>
      <dsp:spPr>
        <a:xfrm>
          <a:off x="3225486" y="439148"/>
          <a:ext cx="4838251" cy="4838251"/>
        </a:xfrm>
        <a:custGeom>
          <a:avLst/>
          <a:gdLst/>
          <a:ahLst/>
          <a:cxnLst/>
          <a:rect l="0" t="0" r="0" b="0"/>
          <a:pathLst>
            <a:path>
              <a:moveTo>
                <a:pt x="2483405" y="4837397"/>
              </a:moveTo>
              <a:arcTo wR="2419125" hR="2419125" stAng="5308643" swAng="1101107"/>
            </a:path>
          </a:pathLst>
        </a:custGeom>
        <a:noFill/>
        <a:ln w="22225" cap="flat" cmpd="sng" algn="ctr">
          <a:solidFill>
            <a:scrgbClr r="0" g="0" b="0"/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867FA4-A613-4921-92BD-CBD0DE5AF6C1}">
      <dsp:nvSpPr>
        <dsp:cNvPr id="0" name=""/>
        <dsp:cNvSpPr/>
      </dsp:nvSpPr>
      <dsp:spPr>
        <a:xfrm>
          <a:off x="3115572" y="4632478"/>
          <a:ext cx="1590479" cy="1164182"/>
        </a:xfrm>
        <a:prstGeom prst="roundRect">
          <a:avLst/>
        </a:prstGeom>
        <a:solidFill>
          <a:srgbClr val="FFFFDD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 smtClean="0">
              <a:solidFill>
                <a:srgbClr val="C00000"/>
              </a:solidFill>
              <a:latin typeface="Arial Narrow" panose="020B0606020202030204" pitchFamily="34" charset="0"/>
            </a:rPr>
            <a:t>ИСПОЛНЕНИЕ БЮДЖЕТА СЕМЕЙКИНСКОГО СЕЛЬСКОГО ПОСЕЛЕНИЯ </a:t>
          </a:r>
          <a:endParaRPr lang="ru-RU" sz="1200" b="1" i="0" kern="1200" dirty="0">
            <a:solidFill>
              <a:srgbClr val="C00000"/>
            </a:solidFill>
            <a:latin typeface="Arial Narrow" panose="020B0606020202030204" pitchFamily="34" charset="0"/>
          </a:endParaRPr>
        </a:p>
      </dsp:txBody>
      <dsp:txXfrm>
        <a:off x="3172403" y="4689309"/>
        <a:ext cx="1476817" cy="1050520"/>
      </dsp:txXfrm>
    </dsp:sp>
    <dsp:sp modelId="{191E1915-7B43-453A-9B3B-8BE365BAB7F0}">
      <dsp:nvSpPr>
        <dsp:cNvPr id="0" name=""/>
        <dsp:cNvSpPr/>
      </dsp:nvSpPr>
      <dsp:spPr>
        <a:xfrm>
          <a:off x="-430665" y="502936"/>
          <a:ext cx="4838251" cy="4838251"/>
        </a:xfrm>
        <a:custGeom>
          <a:avLst/>
          <a:gdLst/>
          <a:ahLst/>
          <a:cxnLst/>
          <a:rect l="0" t="0" r="0" b="0"/>
          <a:pathLst>
            <a:path>
              <a:moveTo>
                <a:pt x="3315257" y="4666150"/>
              </a:moveTo>
              <a:arcTo wR="2419125" hR="2419125" stAng="4095449" swAng="1106389"/>
            </a:path>
          </a:pathLst>
        </a:custGeom>
        <a:noFill/>
        <a:ln w="22225" cap="flat" cmpd="sng" algn="ctr">
          <a:solidFill>
            <a:scrgbClr r="0" g="0" b="0"/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9DDF86-EE24-4644-BF9F-F7994B1A08DB}">
      <dsp:nvSpPr>
        <dsp:cNvPr id="0" name=""/>
        <dsp:cNvSpPr/>
      </dsp:nvSpPr>
      <dsp:spPr>
        <a:xfrm>
          <a:off x="506831" y="4313480"/>
          <a:ext cx="1756623" cy="1024973"/>
        </a:xfrm>
        <a:prstGeom prst="roundRect">
          <a:avLst/>
        </a:prstGeom>
        <a:solidFill>
          <a:schemeClr val="bg1"/>
        </a:solidFill>
        <a:ln w="127000">
          <a:solidFill>
            <a:schemeClr val="tx2">
              <a:lumMod val="60000"/>
              <a:lumOff val="40000"/>
            </a:schemeClr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ОСУЩЕСТВЛЕНИЕ БЮДЖЕТНОГО УЧЕТА</a:t>
          </a:r>
          <a:endParaRPr lang="ru-RU" sz="1100" b="1" i="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556866" y="4363515"/>
        <a:ext cx="1656553" cy="924903"/>
      </dsp:txXfrm>
    </dsp:sp>
    <dsp:sp modelId="{B61698C4-7017-4D89-87F7-56075D701F9E}">
      <dsp:nvSpPr>
        <dsp:cNvPr id="0" name=""/>
        <dsp:cNvSpPr/>
      </dsp:nvSpPr>
      <dsp:spPr>
        <a:xfrm>
          <a:off x="821773" y="835435"/>
          <a:ext cx="4838251" cy="4838251"/>
        </a:xfrm>
        <a:custGeom>
          <a:avLst/>
          <a:gdLst/>
          <a:ahLst/>
          <a:cxnLst/>
          <a:rect l="0" t="0" r="0" b="0"/>
          <a:pathLst>
            <a:path>
              <a:moveTo>
                <a:pt x="201612" y="3385978"/>
              </a:moveTo>
              <a:arcTo wR="2419125" hR="2419125" stAng="9386546" swAng="433583"/>
            </a:path>
          </a:pathLst>
        </a:custGeom>
        <a:noFill/>
        <a:ln w="22225" cap="flat" cmpd="sng" algn="ctr">
          <a:solidFill>
            <a:scrgbClr r="0" g="0" b="0"/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084B0-DED3-4DEB-8998-F77FEE57635D}">
      <dsp:nvSpPr>
        <dsp:cNvPr id="0" name=""/>
        <dsp:cNvSpPr/>
      </dsp:nvSpPr>
      <dsp:spPr>
        <a:xfrm>
          <a:off x="0" y="2663547"/>
          <a:ext cx="1534000" cy="1173375"/>
        </a:xfrm>
        <a:prstGeom prst="roundRect">
          <a:avLst/>
        </a:prstGeom>
        <a:solidFill>
          <a:srgbClr val="FFFFDD"/>
        </a:solidFill>
        <a:ln w="127000">
          <a:solidFill>
            <a:srgbClr val="C00000"/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rgbClr val="C00000"/>
              </a:solidFill>
              <a:latin typeface="Arial Narrow" panose="020B0606020202030204" pitchFamily="34" charset="0"/>
            </a:rPr>
            <a:t>УТВЕРЖДЕНИЕ ОТЧЕТА ОБ ИСПОЛНЕНИИ БЮДЖЕТА </a:t>
          </a:r>
          <a:r>
            <a:rPr lang="ru-RU" sz="1100" b="1" i="0" kern="1200" dirty="0" smtClean="0">
              <a:solidFill>
                <a:srgbClr val="C00000"/>
              </a:solidFill>
              <a:latin typeface="Arial Narrow" panose="020B0606020202030204" pitchFamily="34" charset="0"/>
            </a:rPr>
            <a:t>СЕМЕЙКИНСКОГО СЕЛЬСКОГО ПОСЕЛЕНИЯ </a:t>
          </a:r>
          <a:endParaRPr lang="ru-RU" sz="1100" b="1" kern="1200" dirty="0">
            <a:solidFill>
              <a:srgbClr val="C00000"/>
            </a:solidFill>
            <a:latin typeface="Arial Narrow" panose="020B0606020202030204" pitchFamily="34" charset="0"/>
          </a:endParaRPr>
        </a:p>
      </dsp:txBody>
      <dsp:txXfrm>
        <a:off x="57279" y="2720826"/>
        <a:ext cx="1419442" cy="1058817"/>
      </dsp:txXfrm>
    </dsp:sp>
    <dsp:sp modelId="{37B34B6A-4DCE-4DE3-951A-2EF6B41DAEEC}">
      <dsp:nvSpPr>
        <dsp:cNvPr id="0" name=""/>
        <dsp:cNvSpPr/>
      </dsp:nvSpPr>
      <dsp:spPr>
        <a:xfrm>
          <a:off x="687729" y="797880"/>
          <a:ext cx="4838251" cy="4838251"/>
        </a:xfrm>
        <a:custGeom>
          <a:avLst/>
          <a:gdLst/>
          <a:ahLst/>
          <a:cxnLst/>
          <a:rect l="0" t="0" r="0" b="0"/>
          <a:pathLst>
            <a:path>
              <a:moveTo>
                <a:pt x="109602" y="1699213"/>
              </a:moveTo>
              <a:arcTo wR="2419125" hR="2419125" stAng="11838782" swAng="742343"/>
            </a:path>
          </a:pathLst>
        </a:custGeom>
        <a:noFill/>
        <a:ln w="22225" cap="flat" cmpd="sng" algn="ctr">
          <a:solidFill>
            <a:scrgbClr r="0" g="0" b="0"/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BC9EC0-F33D-4C53-893E-E607BC23B588}">
      <dsp:nvSpPr>
        <dsp:cNvPr id="0" name=""/>
        <dsp:cNvSpPr/>
      </dsp:nvSpPr>
      <dsp:spPr>
        <a:xfrm>
          <a:off x="75021" y="1104613"/>
          <a:ext cx="2373249" cy="767595"/>
        </a:xfrm>
        <a:prstGeom prst="roundRect">
          <a:avLst/>
        </a:prstGeom>
        <a:solidFill>
          <a:srgbClr val="FFFFDD"/>
        </a:solidFill>
        <a:ln w="127000">
          <a:solidFill>
            <a:srgbClr val="558ED5"/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>
              <a:solidFill>
                <a:srgbClr val="0070C0"/>
              </a:solidFill>
              <a:latin typeface="Arial Narrow" panose="020B0606020202030204" pitchFamily="34" charset="0"/>
            </a:rPr>
            <a:t>ОРГАНИЗАЦИЯ И ОСУЩЕСТВЛЕНИЕ МУНИЦИПАЛЬНОГО ФИНАНСОВОГО КОНТРОЛЯ</a:t>
          </a:r>
          <a:endParaRPr lang="ru-RU" sz="1100" i="0" kern="1200" dirty="0">
            <a:solidFill>
              <a:srgbClr val="0070C0"/>
            </a:solidFill>
            <a:latin typeface="Arial Narrow" panose="020B0606020202030204" pitchFamily="34" charset="0"/>
          </a:endParaRPr>
        </a:p>
      </dsp:txBody>
      <dsp:txXfrm>
        <a:off x="112492" y="1142084"/>
        <a:ext cx="2298307" cy="692653"/>
      </dsp:txXfrm>
    </dsp:sp>
    <dsp:sp modelId="{6B2E63ED-B4B9-4312-8B34-C6298E61E31E}">
      <dsp:nvSpPr>
        <dsp:cNvPr id="0" name=""/>
        <dsp:cNvSpPr/>
      </dsp:nvSpPr>
      <dsp:spPr>
        <a:xfrm>
          <a:off x="-796798" y="1101401"/>
          <a:ext cx="4838251" cy="4838251"/>
        </a:xfrm>
        <a:custGeom>
          <a:avLst/>
          <a:gdLst/>
          <a:ahLst/>
          <a:cxnLst/>
          <a:rect l="0" t="0" r="0" b="0"/>
          <a:pathLst>
            <a:path>
              <a:moveTo>
                <a:pt x="2525166" y="2325"/>
              </a:moveTo>
              <a:arcTo wR="2419125" hR="2419125" stAng="16350739" swAng="999721"/>
            </a:path>
          </a:pathLst>
        </a:custGeom>
        <a:noFill/>
        <a:ln w="19050" cap="flat" cmpd="sng" algn="ctr">
          <a:noFill/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70DC5-A90E-4BB7-8392-1BD4240A933A}" type="datetimeFigureOut">
              <a:rPr lang="ru-RU" smtClean="0"/>
              <a:pPr/>
              <a:t>19.08.2024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EC8502-79F6-42DE-841C-CA32ED9C29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917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EC8502-79F6-42DE-841C-CA32ED9C290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879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648444-9798-47D7-9B59-6D3E8A7ABB7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814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11F6F18-AA0A-463F-A5C9-4C26C4D428AE}" type="datetimeFigureOut">
              <a:rPr lang="ru-RU" smtClean="0"/>
              <a:pPr/>
              <a:t>19.08.2024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3445B88-B0F4-4128-9DED-4761DAB75E3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emeikino@yandex.ru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348880"/>
            <a:ext cx="8892480" cy="116955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«Отчет об исполнении бюджета Семейкинского сельского поселения за 2023 год»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rebuchet MS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7709" y="1196752"/>
            <a:ext cx="91440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366928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899977"/>
              </p:ext>
            </p:extLst>
          </p:nvPr>
        </p:nvGraphicFramePr>
        <p:xfrm>
          <a:off x="0" y="-99392"/>
          <a:ext cx="9323511" cy="7677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noFill/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1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/>
            </a:r>
            <a:br>
              <a:rPr lang="en-US" sz="31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</a:br>
            <a:r>
              <a:rPr lang="ru-RU" sz="27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sz="27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расходной части бюджета </a:t>
            </a:r>
            <a:r>
              <a:rPr lang="ru-RU" sz="27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Семейкинского  сельского поселения за 2021 год</a:t>
            </a:r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97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128846"/>
              </p:ext>
            </p:extLst>
          </p:nvPr>
        </p:nvGraphicFramePr>
        <p:xfrm>
          <a:off x="251520" y="1268760"/>
          <a:ext cx="8748464" cy="5114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84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4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674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81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24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Наименование расходов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Утверждено на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 CYR"/>
                        </a:rPr>
                        <a:t>2023,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 CYR"/>
                        </a:rPr>
                        <a:t>руб.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Исполнено за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год, руб.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Процент исполнения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6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Семейкинского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сельского поселения «Совершенствование управления муниципальной собственностью на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2022-2024»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276264,00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263990,62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6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Семейкинского сельского поселения «Обеспечение пожарной безопасности на территории Семейкинского сельского поселения на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и на плановый период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и 2025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132279,00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auto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131943,00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auto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99,8%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auto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6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Семейкинского сельского поселения «Военно-патриотическое воспитание несовершеннолетних и молодежи Семейкинского сельского поселения на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2023-2025годы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6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Семейкинского сельского поселения «Комплексная программа благоустройства территории Семейкинского сельского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поселения на 2022-2024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3667064,90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3429317,83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36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Семейкинского сельского поселения «Муниципальная служба Семейкинского сельского поселения на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2023-2025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16630,00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16630,00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0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Семейкинского сельского поселения «Развитие культуры»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4605344,95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4605344,95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36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Семейкинского сельского поселения «Совершенствование муниципального управления Семейкинского сельского поселения»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6040184,18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5924211,92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205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расходов по муниципальным программам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defTabSz="0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14742767,03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auto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14376438,32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auto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97,5%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auto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Семейкинского сельского поселения на 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муниципальных программ в 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279860"/>
              </p:ext>
            </p:extLst>
          </p:nvPr>
        </p:nvGraphicFramePr>
        <p:xfrm>
          <a:off x="179512" y="1268761"/>
          <a:ext cx="8784976" cy="4669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23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626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699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699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081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Вид долгового обязательства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году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941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Бюджетные кредиты от других   бюджетов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бюджетной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системы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178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Привлечение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71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Погашение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110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Кредиты, полученные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кредитных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71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Привлечение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971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Погашение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Объем муниципального долга в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b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539552" y="188640"/>
            <a:ext cx="80975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3450" algn="l"/>
              </a:tabLst>
            </a:pPr>
            <a:r>
              <a:rPr kumimoji="0" lang="ru-RU" sz="24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normalizeH="0" baseline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Уважаемые жители Семейкинского сельского поселения, посетители сайта!</a:t>
            </a:r>
            <a:endParaRPr kumimoji="0" lang="ru-RU" sz="2400" b="1" i="0" u="none" strike="noStrike" normalizeH="0" baseline="0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12" y="1208849"/>
            <a:ext cx="882167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900" algn="just" fontAlgn="base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Вашему вниманию представлен  «Бюджет для граждан», который     разработан в соответствии с проводимой политикой Правительства Российской Федерации, направленной на обеспечение прозрачности (открытости) и полного, доступного информирования граждан (заинтересованных пользователей)  о местном бюджете. </a:t>
            </a:r>
          </a:p>
          <a:p>
            <a:pPr indent="342900" algn="just" fontAlgn="base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Бюджет для граждан  содержит основные положения решения  об исполнении бюджета  Семейкинского сельского поселения за 2022 год в доступной для широкого круга заинтересованных пользователей форме и преследует цель  ознакомления граждан с основными задачами и приоритетными направлениями бюджетной политики, обоснованиями бюджетных расходов, планируемыми и достигнутыми результатами использования бюджетных ассигнований.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12" y="3571876"/>
            <a:ext cx="88216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Информация на интернет - ресурсе доходчиво раскрывает основные понятия российского законодательства о бюджетном процессе, содержит параметры доходной и расходной частей бюджета 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Семейкинского сельского поселения , </a:t>
            </a: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пояснения о структуре  муниципального долга. 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 всем возникающим вопросам и конструктивным предложениям  относительно бюджета 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Семейкинского сельского поселения вы </a:t>
            </a: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можете обращаться   в администрацию 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Семейкинского сельского поселения </a:t>
            </a: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.</a:t>
            </a:r>
            <a:endParaRPr lang="ru-RU" sz="15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 адресу: </a:t>
            </a:r>
            <a:r>
              <a:rPr lang="ru-RU" sz="15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д.Филино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ул.Фабричная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д.37</a:t>
            </a: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; тел : </a:t>
            </a:r>
            <a:r>
              <a:rPr lang="ru-RU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 (49351) </a:t>
            </a: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3-38-33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адрес эл. почты:</a:t>
            </a:r>
            <a:r>
              <a:rPr lang="en-US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semeikino@yandex.ru</a:t>
            </a:r>
            <a:r>
              <a:rPr lang="ru-RU" sz="15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;</a:t>
            </a:r>
            <a:endParaRPr lang="ru-RU" sz="15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endParaRPr lang="ru-RU" sz="15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Глава </a:t>
            </a:r>
            <a:r>
              <a:rPr lang="ru-RU" sz="15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Семейкинского сельского поселения </a:t>
            </a:r>
            <a:endParaRPr lang="ru-RU" sz="15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indent="45085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933450" algn="l"/>
              </a:tabLst>
            </a:pPr>
            <a:r>
              <a:rPr 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Воробьев А.В.</a:t>
            </a:r>
            <a:endPara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79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08912" cy="600067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6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ЭТАПЫ БЮДЖЕТНОГО ПРОЦЕССА</a:t>
            </a:r>
            <a:endParaRPr lang="ru-RU" sz="26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644691"/>
            <a:ext cx="8496944" cy="6096677"/>
          </a:xfrm>
          <a:noFill/>
          <a:ln w="57150"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95850070"/>
              </p:ext>
            </p:extLst>
          </p:nvPr>
        </p:nvGraphicFramePr>
        <p:xfrm>
          <a:off x="683568" y="764704"/>
          <a:ext cx="7919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3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00" y="2713987"/>
            <a:ext cx="2736304" cy="2056859"/>
          </a:xfrm>
          <a:prstGeom prst="rect">
            <a:avLst/>
          </a:prstGeom>
          <a:noFill/>
          <a:ln w="127000" cap="sq">
            <a:noFill/>
            <a:bevel/>
            <a:headEnd/>
            <a:tailEnd/>
          </a:ln>
          <a:effectLst>
            <a:outerShdw dist="35921" dir="2700000" algn="ctr" rotWithShape="0">
              <a:schemeClr val="bg2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21299999" lon="0" rev="0"/>
            </a:camera>
            <a:lightRig rig="threePt" dir="t"/>
          </a:scene3d>
          <a:sp3d prstMaterial="dkEdge"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Прямоугольная выноска 8"/>
          <p:cNvSpPr/>
          <p:nvPr/>
        </p:nvSpPr>
        <p:spPr>
          <a:xfrm>
            <a:off x="7308303" y="5871851"/>
            <a:ext cx="1534629" cy="600164"/>
          </a:xfrm>
          <a:prstGeom prst="wedgeRectCallout">
            <a:avLst>
              <a:gd name="adj1" fmla="val -61127"/>
              <a:gd name="adj2" fmla="val -84253"/>
            </a:avLst>
          </a:prstGeom>
          <a:ln>
            <a:solidFill>
              <a:schemeClr val="tx1"/>
            </a:solidFill>
            <a:prstDash val="sysDot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Законодательные (представительные) органы власти</a:t>
            </a:r>
            <a:endParaRPr lang="ru-RU" sz="11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3903570" y="4509120"/>
            <a:ext cx="1408868" cy="600164"/>
          </a:xfrm>
          <a:prstGeom prst="wedgeRectCallout">
            <a:avLst>
              <a:gd name="adj1" fmla="val 92"/>
              <a:gd name="adj2" fmla="val 74824"/>
            </a:avLst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самоуправления,  финансовые органы</a:t>
            </a:r>
            <a:endParaRPr lang="ru-RU" sz="11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361492" y="2392331"/>
            <a:ext cx="1440160" cy="600164"/>
          </a:xfrm>
          <a:prstGeom prst="wedgeRectCallout">
            <a:avLst>
              <a:gd name="adj1" fmla="val 21928"/>
              <a:gd name="adj2" fmla="val 85615"/>
            </a:avLst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Законодательные (представительные) органы власти</a:t>
            </a:r>
            <a:endParaRPr lang="ru-RU" sz="11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7884368" y="2361511"/>
            <a:ext cx="1296144" cy="769441"/>
          </a:xfrm>
          <a:prstGeom prst="wedgeRectCallout">
            <a:avLst>
              <a:gd name="adj1" fmla="val -32684"/>
              <a:gd name="adj2" fmla="val 64846"/>
            </a:avLst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самоуправления, финансовые органы</a:t>
            </a:r>
            <a:endParaRPr lang="ru-RU" sz="11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2221254" y="663710"/>
            <a:ext cx="1270626" cy="600164"/>
          </a:xfrm>
          <a:prstGeom prst="wedgeRectCallout">
            <a:avLst>
              <a:gd name="adj1" fmla="val 53958"/>
              <a:gd name="adj2" fmla="val 94590"/>
            </a:avLst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самоуправления</a:t>
            </a:r>
            <a:endParaRPr lang="ru-RU" sz="11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444171" y="801931"/>
            <a:ext cx="1396125" cy="864000"/>
          </a:xfrm>
          <a:prstGeom prst="wedgeRectCallout">
            <a:avLst>
              <a:gd name="adj1" fmla="val 55397"/>
              <a:gd name="adj2" fmla="val 86591"/>
            </a:avLst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Контрольно-счетная палата и органы местного самоуправления</a:t>
            </a:r>
            <a:endParaRPr lang="ru-RU" sz="11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ая выноска 15"/>
          <p:cNvSpPr/>
          <p:nvPr/>
        </p:nvSpPr>
        <p:spPr>
          <a:xfrm>
            <a:off x="7215244" y="487451"/>
            <a:ext cx="1235224" cy="938719"/>
          </a:xfrm>
          <a:prstGeom prst="wedgeRectCallout">
            <a:avLst>
              <a:gd name="adj1" fmla="val -59746"/>
              <a:gd name="adj2" fmla="val 90577"/>
            </a:avLst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самоуправления, финансовые органы</a:t>
            </a:r>
            <a:endParaRPr lang="ru-RU" sz="11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395536" y="5733256"/>
            <a:ext cx="1224136" cy="938719"/>
          </a:xfrm>
          <a:prstGeom prst="wedgeRectCallout">
            <a:avLst>
              <a:gd name="adj1" fmla="val 76146"/>
              <a:gd name="adj2" fmla="val 6873"/>
            </a:avLst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</a:t>
            </a:r>
            <a:r>
              <a:rPr lang="ru-RU" sz="11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самоуправления, </a:t>
            </a:r>
            <a:r>
              <a:rPr lang="ru-RU" sz="11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органы</a:t>
            </a:r>
          </a:p>
        </p:txBody>
      </p:sp>
    </p:spTree>
    <p:extLst>
      <p:ext uri="{BB962C8B-B14F-4D97-AF65-F5344CB8AC3E}">
        <p14:creationId xmlns:p14="http://schemas.microsoft.com/office/powerpoint/2010/main" val="186213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">
        <p:circle/>
      </p:transition>
    </mc:Choice>
    <mc:Fallback xmlns="">
      <p:transition spd="slow" advClick="0" advTm="2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6260175"/>
          </a:xfrm>
          <a:prstGeom prst="rect">
            <a:avLst/>
          </a:prstGeom>
          <a:solidFill>
            <a:srgbClr val="FFFFDD"/>
          </a:solidFill>
          <a:ln w="571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u="sng" dirty="0" smtClean="0">
                <a:solidFill>
                  <a:srgbClr val="DF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</a:t>
            </a:r>
            <a:r>
              <a:rPr lang="ru-RU" sz="1400" b="1" u="sng" dirty="0">
                <a:solidFill>
                  <a:srgbClr val="DF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исполнения </a:t>
            </a:r>
            <a:r>
              <a:rPr lang="ru-RU" sz="1400" b="1" u="sng" dirty="0" smtClean="0">
                <a:solidFill>
                  <a:srgbClr val="DF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>
              <a:lnSpc>
                <a:spcPct val="70000"/>
              </a:lnSpc>
            </a:pPr>
            <a:endParaRPr lang="ru-RU" sz="1400" b="1" u="sng" dirty="0" smtClean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- это процесс, который обеспечивает полное своевременное поступление доходов в целом и по каждому источнику, а также финансирование организаций и учреждений в пределах утвержденных по бюджету сумм в течение финансового года.</a:t>
            </a:r>
          </a:p>
          <a:p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Можно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выделить две стороны этого процесса: </a:t>
            </a:r>
          </a:p>
          <a:p>
            <a:pPr algn="just"/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исполнения бюджета по доходам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Его задачей которого является обеспечение полного и своевременного поступления в бюджет отдельных видов доходов, в первую очередь, налогов и других обязательных платежей, по каждому источнику в соответствии с утвержденным бюджетным планом; </a:t>
            </a:r>
          </a:p>
          <a:p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Участниками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этого процесса </a:t>
            </a:r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являются:</a:t>
            </a:r>
          </a:p>
          <a:p>
            <a:pPr algn="just"/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	налогоплательщики и плательщики сборов (юридические и физические лица), которые перечисляют в бюджет установленные налоги и другие обязательные платежи;</a:t>
            </a:r>
          </a:p>
          <a:p>
            <a:pPr algn="just"/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учреждения Центрального банка и коммерческие банки, производящие безналичные расчеты между плательщиками и получателем средств;</a:t>
            </a:r>
          </a:p>
          <a:p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органы Федерального казначейства, которые получают перечисленные в бюджет средства и ведут их учет;</a:t>
            </a:r>
          </a:p>
          <a:p>
            <a:pPr algn="just"/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•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налоговые органы (Министерство РФ по налогам и сборам), ведущие учет налогоплательщиков, контролирующие правильность исполнения ими своих налоговых обязательств, а также регулирующие отношения по возврату и зачету уплаченных налогов.</a:t>
            </a:r>
          </a:p>
          <a:p>
            <a:pPr algn="just"/>
            <a:r>
              <a:rPr lang="ru-RU" sz="1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исполнение по расходам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которое означает последовательное финансирование мероприятий, предусмотренных </a:t>
            </a:r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о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бюджете, в пределах утвержденных сумм. </a:t>
            </a:r>
          </a:p>
          <a:p>
            <a:pPr algn="just"/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Особенностью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бюджета по расходам является то, что эта часть формируется расчетно и полностью зависит от объема доходных поступлений. Расходы осуществляются в пределах фактического наличия бюджетных средств на едином бюджетном счете. При этом обязательно соблюдаются две последовательные процедуры – санкционирование и финансирование. Финансирование заключается в расходовании бюджетных средств. Задача санкционирования расходов заключается в том, чтобы обеспечить принятие к финансированию только тех расходов, которые предусмотрены утвержденным </a:t>
            </a:r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и обеспечены поступлениями в бюджет доходов и заимствований. </a:t>
            </a:r>
          </a:p>
          <a:p>
            <a:pPr algn="just"/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Бюджетный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завершается составлением и утверждением отчета об исполнении бюджета, что является важной формой контроля за исполнением бюджета.</a:t>
            </a:r>
          </a:p>
          <a:p>
            <a:pPr algn="just"/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Отчет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бюджета </a:t>
            </a:r>
            <a:r>
              <a:rPr lang="ru-RU" sz="13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составляется по </a:t>
            </a:r>
            <a:r>
              <a:rPr lang="ru-RU" sz="13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 основным показателям доходов и расходов в установленном порядке с необходимым анализом исполнения доходов  и расходования средств. </a:t>
            </a:r>
          </a:p>
        </p:txBody>
      </p:sp>
    </p:spTree>
    <p:extLst>
      <p:ext uri="{BB962C8B-B14F-4D97-AF65-F5344CB8AC3E}">
        <p14:creationId xmlns:p14="http://schemas.microsoft.com/office/powerpoint/2010/main" val="124115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000">
        <p:circle/>
      </p:transition>
    </mc:Choice>
    <mc:Fallback xmlns="">
      <p:transition spd="slow" advClick="0" advTm="2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285728"/>
            <a:ext cx="4878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 panose="020B0A04020102020204" pitchFamily="34" charset="0"/>
                <a:cs typeface="Arial" panose="020B0604020202020204" pitchFamily="34" charset="0"/>
              </a:rPr>
              <a:t>ЧТО ТАКОЕ БЮДЖЕТ? 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857760"/>
            <a:ext cx="88656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Если расходы бюджета превышают доходы, то бюджет формируется с дефицитом. При 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дефицитном бюджете растет долг и (или) снижаются остатки. Превышение доходов над 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расходами образует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профицит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При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профицитном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бюджете снижается долг и (или) растут 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остатки. 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Сбалансированность бюджета по доходам и расходам – основополагающее </a:t>
            </a:r>
          </a:p>
          <a:p>
            <a:pPr algn="ctr"/>
            <a:r>
              <a:rPr lang="ru-RU" sz="1600" dirty="0" smtClean="0">
                <a:latin typeface="Arial" pitchFamily="34" charset="0"/>
                <a:cs typeface="Arial" pitchFamily="34" charset="0"/>
              </a:rPr>
              <a:t>требование, предъявляемое к органам, составляющим и утверждающим бюджет.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096" y="1428736"/>
            <a:ext cx="28032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форма образования и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расходования денежных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средств, предназначенных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для финансового обеспечения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задач и функций государства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и местного самоуправления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1142984"/>
            <a:ext cx="1252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БЮДЖЕТ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142844" y="1071546"/>
            <a:ext cx="2786082" cy="1857388"/>
          </a:xfrm>
          <a:prstGeom prst="wedgeRoundRectCallout">
            <a:avLst>
              <a:gd name="adj1" fmla="val 34500"/>
              <a:gd name="adj2" fmla="val 8487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97096" y="1428736"/>
            <a:ext cx="28032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- форма образования и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расходования денежных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средств, предназначенных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для финансового обеспечения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задач и функций государства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и местного самоуправления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1142984"/>
            <a:ext cx="1252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БЮДЖЕТ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Скругленная прямоугольная выноска 12"/>
          <p:cNvSpPr/>
          <p:nvPr/>
        </p:nvSpPr>
        <p:spPr>
          <a:xfrm>
            <a:off x="3214678" y="1071546"/>
            <a:ext cx="2786082" cy="1857388"/>
          </a:xfrm>
          <a:prstGeom prst="wedgeRoundRectCallout">
            <a:avLst>
              <a:gd name="adj1" fmla="val -20833"/>
              <a:gd name="adj2" fmla="val 7796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214678" y="1785926"/>
            <a:ext cx="23119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- поступающие в бюджет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денежные средства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86116" y="1142984"/>
            <a:ext cx="2520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ДОХОДЫ БЮДЖЕТА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6215074" y="1071546"/>
            <a:ext cx="2786082" cy="1857388"/>
          </a:xfrm>
          <a:prstGeom prst="wedgeRoundRectCallout">
            <a:avLst>
              <a:gd name="adj1" fmla="val -55823"/>
              <a:gd name="adj2" fmla="val 7185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215074" y="1785926"/>
            <a:ext cx="2718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- выплачиваемые из бюджета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денежные средства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286512" y="1142984"/>
            <a:ext cx="2637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РАСХОДЫ БЮДЖЕТА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F:\123\budget_bala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3143248"/>
            <a:ext cx="4714908" cy="1785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4020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81743"/>
          </a:xfrm>
          <a:noFill/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Семейкинского сельского поселения</a:t>
            </a:r>
            <a:br>
              <a:rPr lang="ru-RU" sz="1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2023 год</a:t>
            </a:r>
            <a:endParaRPr lang="ru-RU" sz="18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271414"/>
              </p:ext>
            </p:extLst>
          </p:nvPr>
        </p:nvGraphicFramePr>
        <p:xfrm>
          <a:off x="179513" y="980727"/>
          <a:ext cx="8784976" cy="5637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19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307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300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534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28632">
                <a:tc row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</a:t>
                      </a:r>
                    </a:p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2023 год,</a:t>
                      </a:r>
                    </a:p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r>
                        <a:rPr lang="ru-RU" sz="15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aseline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2023 </a:t>
                      </a:r>
                      <a:r>
                        <a:rPr lang="ru-RU" sz="15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году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r>
                        <a:rPr lang="ru-RU" sz="15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исполнения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084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r>
                        <a:rPr lang="ru-RU" sz="15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от плановых назначений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</a:t>
                      </a:r>
                      <a:r>
                        <a:rPr lang="ru-RU" sz="15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руб.)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2001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-всего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14861,2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14748,2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742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доходы,</a:t>
                      </a:r>
                      <a:r>
                        <a:rPr lang="ru-RU" sz="15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них: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2485,2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2372,2</a:t>
                      </a:r>
                    </a:p>
                    <a:p>
                      <a:pPr algn="ctr"/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569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</a:t>
                      </a:r>
                      <a:r>
                        <a:rPr lang="ru-RU" sz="15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2138,6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2025,6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9223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346,6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346,6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8902">
                <a:tc>
                  <a:txBody>
                    <a:bodyPr/>
                    <a:lstStyle/>
                    <a:p>
                      <a:endParaRPr lang="ru-RU" sz="15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12376,0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12376,0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5261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15198,4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14832,0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366,4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92829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</a:t>
                      </a:r>
                    </a:p>
                    <a:p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 (+)</a:t>
                      </a:r>
                      <a:endParaRPr lang="ru-RU" sz="15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-337,2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74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382181"/>
              </p:ext>
            </p:extLst>
          </p:nvPr>
        </p:nvGraphicFramePr>
        <p:xfrm>
          <a:off x="4708072" y="1196976"/>
          <a:ext cx="4154366" cy="5661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3188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безвозмездных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поступлений Семейкинского сельского поселения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7351563"/>
              </p:ext>
            </p:extLst>
          </p:nvPr>
        </p:nvGraphicFramePr>
        <p:xfrm>
          <a:off x="177312" y="1387476"/>
          <a:ext cx="4152900" cy="5662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580" name="TextBox 8"/>
          <p:cNvSpPr txBox="1">
            <a:spLocks noChangeArrowheads="1"/>
          </p:cNvSpPr>
          <p:nvPr/>
        </p:nvSpPr>
        <p:spPr bwMode="auto">
          <a:xfrm>
            <a:off x="1798656" y="1220788"/>
            <a:ext cx="15981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2022 год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1" name="TextBox 30"/>
          <p:cNvSpPr txBox="1">
            <a:spLocks noChangeArrowheads="1"/>
          </p:cNvSpPr>
          <p:nvPr/>
        </p:nvSpPr>
        <p:spPr bwMode="auto">
          <a:xfrm>
            <a:off x="6300192" y="1266954"/>
            <a:ext cx="17295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2023 год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3" name="TextBox 3"/>
          <p:cNvSpPr txBox="1">
            <a:spLocks noChangeArrowheads="1"/>
          </p:cNvSpPr>
          <p:nvPr/>
        </p:nvSpPr>
        <p:spPr bwMode="auto">
          <a:xfrm>
            <a:off x="7956376" y="785794"/>
            <a:ext cx="11876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7497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2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026553"/>
              </p:ext>
            </p:extLst>
          </p:nvPr>
        </p:nvGraphicFramePr>
        <p:xfrm>
          <a:off x="4678974" y="1341438"/>
          <a:ext cx="4176346" cy="5516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4379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труктура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неналоговых доходов </a:t>
            </a:r>
          </a:p>
        </p:txBody>
      </p:sp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1214414" y="1142984"/>
            <a:ext cx="1714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2022 год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7044363"/>
              </p:ext>
            </p:extLst>
          </p:nvPr>
        </p:nvGraphicFramePr>
        <p:xfrm>
          <a:off x="251520" y="1404594"/>
          <a:ext cx="4176346" cy="5516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557" name="TextBox 11"/>
          <p:cNvSpPr txBox="1">
            <a:spLocks noChangeArrowheads="1"/>
          </p:cNvSpPr>
          <p:nvPr/>
        </p:nvSpPr>
        <p:spPr bwMode="auto">
          <a:xfrm>
            <a:off x="5967047" y="1055688"/>
            <a:ext cx="1529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2023 год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0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5791552"/>
              </p:ext>
            </p:extLst>
          </p:nvPr>
        </p:nvGraphicFramePr>
        <p:xfrm>
          <a:off x="251520" y="836714"/>
          <a:ext cx="8712968" cy="5698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09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76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80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040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подраздел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 на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b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год, руб.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09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6248580,31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6120335,89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atin typeface="Times New Roman"/>
                        </a:rPr>
                        <a:t>97,9%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02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1028340,00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1028339,03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52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0104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4363592,72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4297792,93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98,5%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97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0106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76661,37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76661,37</a:t>
                      </a:r>
                    </a:p>
                    <a:p>
                      <a:pPr algn="ctr" fontAlgn="t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205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0111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50 000,00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/>
                        </a:rPr>
                        <a:t>0,0%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67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0113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729986,22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717542,56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98,3%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5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0200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288600,00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288600,00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08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Мобилизационная и вневойсковая подготовка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0203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288600,00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288600,00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25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0300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132279,00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atin typeface="Times New Roman"/>
                        </a:rPr>
                        <a:t>131943,00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atin typeface="Times New Roman"/>
                        </a:rPr>
                        <a:t>99,8%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7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Обеспечение пожарной безопасности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0310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132279,00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131943,00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99,8%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5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0500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3707828,90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3470081,11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atin typeface="Times New Roman"/>
                        </a:rPr>
                        <a:t>93,6%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082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0501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40764,00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40763,28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100%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05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0503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3667064,90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3429317,83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93,5%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05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0800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4605344,95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4605344,95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atin typeface="Times New Roman"/>
                        </a:rPr>
                        <a:t>100,0%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2161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0801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4605344,95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4605344,95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100,0%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205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215744,72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215744,72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atin typeface="Times New Roman"/>
                        </a:rPr>
                        <a:t>100,0%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30"/>
                  </a:ext>
                </a:extLst>
              </a:tr>
              <a:tr h="2051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215744,72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215744,72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latin typeface="Times New Roman"/>
                        </a:rPr>
                        <a:t>100,0%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31"/>
                  </a:ext>
                </a:extLst>
              </a:tr>
              <a:tr h="2151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latin typeface="Times New Roman"/>
                        </a:rPr>
                        <a:t>X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15198377,88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14832049,67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atin typeface="Times New Roman"/>
                        </a:rPr>
                        <a:t>97,6%</a:t>
                      </a:r>
                      <a:endParaRPr lang="ru-RU" sz="12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41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Семейкинского сельского поселения по разделам и подразделам классификации расходов бюджета в 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году</a:t>
            </a:r>
            <a:endParaRPr lang="ru-RU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2993</TotalTime>
  <Words>1101</Words>
  <Application>Microsoft Office PowerPoint</Application>
  <PresentationFormat>Экран (4:3)</PresentationFormat>
  <Paragraphs>304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Специальное оформление</vt:lpstr>
      <vt:lpstr>Волна</vt:lpstr>
      <vt:lpstr>Презентация PowerPoint</vt:lpstr>
      <vt:lpstr>Презентация PowerPoint</vt:lpstr>
      <vt:lpstr>ЭТАПЫ БЮДЖЕТНОГО ПРОЦЕССА</vt:lpstr>
      <vt:lpstr>Презентация PowerPoint</vt:lpstr>
      <vt:lpstr>Презентация PowerPoint</vt:lpstr>
      <vt:lpstr>Исполнение бюджета Семейкинского сельского поселения за 2023 год</vt:lpstr>
      <vt:lpstr>Структура безвозмездных поступлений Семейкинского сельского поселения</vt:lpstr>
      <vt:lpstr>Структура  налоговых и неналоговых доходов </vt:lpstr>
      <vt:lpstr>Расходы бюджета Семейкинского сельского поселения по разделам и подразделам классификации расходов бюджета в 2023 году</vt:lpstr>
      <vt:lpstr> Исполнение расходной части бюджета Семейкинского  сельского поселения за 2021 год </vt:lpstr>
      <vt:lpstr>Расходы бюджета Семейкинского сельского поселения на реализацию муниципальных программ в 2023 году</vt:lpstr>
      <vt:lpstr>Объем муниципального долга в 2023 году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UF</dc:creator>
  <cp:lastModifiedBy>ПК2</cp:lastModifiedBy>
  <cp:revision>197</cp:revision>
  <cp:lastPrinted>2021-04-30T08:41:22Z</cp:lastPrinted>
  <dcterms:created xsi:type="dcterms:W3CDTF">2018-04-24T13:32:49Z</dcterms:created>
  <dcterms:modified xsi:type="dcterms:W3CDTF">2024-08-19T10:28:10Z</dcterms:modified>
</cp:coreProperties>
</file>