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732" r:id="rId2"/>
  </p:sldMasterIdLst>
  <p:notesMasterIdLst>
    <p:notesMasterId r:id="rId29"/>
  </p:notesMasterIdLst>
  <p:sldIdLst>
    <p:sldId id="309" r:id="rId3"/>
    <p:sldId id="258" r:id="rId4"/>
    <p:sldId id="281" r:id="rId5"/>
    <p:sldId id="282" r:id="rId6"/>
    <p:sldId id="279" r:id="rId7"/>
    <p:sldId id="310" r:id="rId8"/>
    <p:sldId id="311" r:id="rId9"/>
    <p:sldId id="290" r:id="rId10"/>
    <p:sldId id="291" r:id="rId11"/>
    <p:sldId id="261" r:id="rId12"/>
    <p:sldId id="312" r:id="rId13"/>
    <p:sldId id="264" r:id="rId14"/>
    <p:sldId id="292" r:id="rId15"/>
    <p:sldId id="313" r:id="rId16"/>
    <p:sldId id="287" r:id="rId17"/>
    <p:sldId id="288" r:id="rId18"/>
    <p:sldId id="314" r:id="rId19"/>
    <p:sldId id="303" r:id="rId20"/>
    <p:sldId id="304" r:id="rId21"/>
    <p:sldId id="302" r:id="rId22"/>
    <p:sldId id="305" r:id="rId23"/>
    <p:sldId id="308" r:id="rId24"/>
    <p:sldId id="295" r:id="rId25"/>
    <p:sldId id="315" r:id="rId26"/>
    <p:sldId id="289" r:id="rId27"/>
    <p:sldId id="307" r:id="rId28"/>
  </p:sldIdLst>
  <p:sldSz cx="9144000" cy="6858000" type="screen4x3"/>
  <p:notesSz cx="6797675" cy="99266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0000CC"/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C083E6E3-FA7D-4D7B-A595-EF9225AFEA82}" styleName="Светлый стиль 1 - акцент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18603FDC-E32A-4AB5-989C-0864C3EAD2B8}" styleName="Стиль из темы 2 - акцент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284E427A-3D55-4303-BF80-6455036E1DE7}" styleName="Стиль из темы 1 - акцент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3973" autoAdjust="0"/>
  </p:normalViewPr>
  <p:slideViewPr>
    <p:cSldViewPr>
      <p:cViewPr>
        <p:scale>
          <a:sx n="75" d="100"/>
          <a:sy n="75" d="100"/>
        </p:scale>
        <p:origin x="-1422" y="-33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Налоговые доходы</c:v>
                </c:pt>
              </c:strCache>
            </c:strRef>
          </c:tx>
          <c:spPr>
            <a:solidFill>
              <a:srgbClr val="FF0000"/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0"/>
                  <c:y val="8.1357513099413765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0-35A9-4382-A26B-BF338D949FFD}"/>
                </c:ex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0"/>
                  <c:y val="1.627150261988292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1-35A9-4382-A26B-BF338D949FFD}"/>
                </c:ex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Лист1!$A$2:$A$4</c:f>
              <c:numCache>
                <c:formatCode>General</c:formatCode>
                <c:ptCount val="3"/>
                <c:pt idx="0">
                  <c:v>2025</c:v>
                </c:pt>
                <c:pt idx="1">
                  <c:v>2026</c:v>
                </c:pt>
                <c:pt idx="2">
                  <c:v>2027</c:v>
                </c:pt>
              </c:numCache>
            </c:num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2044</c:v>
                </c:pt>
                <c:pt idx="1">
                  <c:v>2061</c:v>
                </c:pt>
                <c:pt idx="2">
                  <c:v>2078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35A9-4382-A26B-BF338D949FFD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Неналоговые доходы</c:v>
                </c:pt>
              </c:strCache>
            </c:strRef>
          </c:tx>
          <c:spPr>
            <a:solidFill>
              <a:srgbClr val="2305FF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Лист1!$A$2:$A$4</c:f>
              <c:numCache>
                <c:formatCode>General</c:formatCode>
                <c:ptCount val="3"/>
                <c:pt idx="0">
                  <c:v>2025</c:v>
                </c:pt>
                <c:pt idx="1">
                  <c:v>2026</c:v>
                </c:pt>
                <c:pt idx="2">
                  <c:v>2027</c:v>
                </c:pt>
              </c:numCache>
            </c:numRef>
          </c:cat>
          <c:val>
            <c:numRef>
              <c:f>Лист1!$C$2:$C$4</c:f>
              <c:numCache>
                <c:formatCode>General</c:formatCode>
                <c:ptCount val="3"/>
                <c:pt idx="0">
                  <c:v>463.8</c:v>
                </c:pt>
                <c:pt idx="1">
                  <c:v>463.8</c:v>
                </c:pt>
                <c:pt idx="2">
                  <c:v>463.8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35A9-4382-A26B-BF338D949FFD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Безвозмездные перечисления от других бюджетов</c:v>
                </c:pt>
              </c:strCache>
            </c:strRef>
          </c:tx>
          <c:spPr>
            <a:solidFill>
              <a:srgbClr val="7030A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Лист1!$A$2:$A$4</c:f>
              <c:numCache>
                <c:formatCode>General</c:formatCode>
                <c:ptCount val="3"/>
                <c:pt idx="0">
                  <c:v>2025</c:v>
                </c:pt>
                <c:pt idx="1">
                  <c:v>2026</c:v>
                </c:pt>
                <c:pt idx="2">
                  <c:v>2027</c:v>
                </c:pt>
              </c:numCache>
            </c:numRef>
          </c:cat>
          <c:val>
            <c:numRef>
              <c:f>Лист1!$D$2:$D$4</c:f>
              <c:numCache>
                <c:formatCode>General</c:formatCode>
                <c:ptCount val="3"/>
                <c:pt idx="0">
                  <c:v>14732.3</c:v>
                </c:pt>
                <c:pt idx="1">
                  <c:v>11996</c:v>
                </c:pt>
                <c:pt idx="2">
                  <c:v>8936.1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35A9-4382-A26B-BF338D949FF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18288768"/>
        <c:axId val="118290304"/>
      </c:barChart>
      <c:catAx>
        <c:axId val="11828876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1" i="0" u="none" strike="noStrike" kern="1200" baseline="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pPr>
            <a:endParaRPr lang="ru-RU"/>
          </a:p>
        </c:txPr>
        <c:crossAx val="118290304"/>
        <c:crosses val="autoZero"/>
        <c:auto val="1"/>
        <c:lblAlgn val="ctr"/>
        <c:lblOffset val="100"/>
        <c:noMultiLvlLbl val="0"/>
      </c:catAx>
      <c:valAx>
        <c:axId val="11829030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/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pPr>
            <a:endParaRPr lang="ru-RU"/>
          </a:p>
        </c:txPr>
        <c:crossAx val="11828876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1" i="0" u="none" strike="noStrike" kern="1200" baseline="0">
              <a:solidFill>
                <a:schemeClr val="tx1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1">
    <c:autoUpdate val="0"/>
  </c:externalData>
  <c:userShapes r:id="rId2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#2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FBAAD1B-5BAC-4AC0-8BA9-6D0621EB872A}" type="doc">
      <dgm:prSet loTypeId="urn:microsoft.com/office/officeart/2005/8/layout/cycle5" loCatId="cycle" qsTypeId="urn:microsoft.com/office/officeart/2005/8/quickstyle/3d3" qsCatId="3D" csTypeId="urn:microsoft.com/office/officeart/2005/8/colors/colorful1#2" csCatId="colorful" phldr="1"/>
      <dgm:spPr/>
      <dgm:t>
        <a:bodyPr/>
        <a:lstStyle/>
        <a:p>
          <a:endParaRPr lang="ru-RU"/>
        </a:p>
      </dgm:t>
    </dgm:pt>
    <dgm:pt modelId="{443ECAFA-A6D7-41FF-AC7E-E0473AEE9907}">
      <dgm:prSet phldrT="[Текст]" custT="1"/>
      <dgm:spPr>
        <a:solidFill>
          <a:srgbClr val="FFFFDD"/>
        </a:solidFill>
        <a:ln w="127000">
          <a:solidFill>
            <a:schemeClr val="tx2">
              <a:lumMod val="60000"/>
              <a:lumOff val="40000"/>
            </a:schemeClr>
          </a:solidFill>
        </a:ln>
        <a:effectLst>
          <a:reflection blurRad="6350" stA="52000" endA="300" endPos="35000" dir="5400000" sy="-100000" algn="bl" rotWithShape="0"/>
        </a:effectLst>
      </dgm:spPr>
      <dgm:t>
        <a:bodyPr/>
        <a:lstStyle/>
        <a:p>
          <a:r>
            <a:rPr lang="ru-RU" sz="1100" b="1" i="0" dirty="0" smtClean="0">
              <a:solidFill>
                <a:schemeClr val="bg1"/>
              </a:solidFill>
              <a:latin typeface="Arial Narrow" panose="020B0606020202030204" pitchFamily="34" charset="0"/>
            </a:rPr>
            <a:t>РАЗРАБОТКА ПРОГНОЗА СОЦИАЛЬНО-ЭКОНОМИЧЕСКОГО РАЗВИТИЯ  СЕМЕЙКИНСКОГО СЕЛЬСКОГО ПОСЕЛЕНИЯ НА ОЧЕРЕДНОЙ ФИНАНСОВЫЙ ГОД И ПЛАНОВЫЙ ПЕРИОД</a:t>
          </a:r>
          <a:endParaRPr lang="ru-RU" sz="1100" b="1" i="0" dirty="0">
            <a:solidFill>
              <a:schemeClr val="bg1"/>
            </a:solidFill>
            <a:latin typeface="Arial Narrow" panose="020B0606020202030204" pitchFamily="34" charset="0"/>
          </a:endParaRPr>
        </a:p>
      </dgm:t>
    </dgm:pt>
    <dgm:pt modelId="{80443694-B682-45A2-95DE-FF3E15237DEA}" type="parTrans" cxnId="{3FC22665-63D9-484D-AF19-34C633E78123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1F9A309A-9FC0-485D-BD9D-D3AA06914A86}" type="sibTrans" cxnId="{3FC22665-63D9-484D-AF19-34C633E78123}">
      <dgm:prSet/>
      <dgm:spPr>
        <a:ln w="22225"/>
        <a:scene3d>
          <a:camera prst="orthographicFront">
            <a:rot lat="20999999" lon="0" rev="0"/>
          </a:camera>
          <a:lightRig rig="contrasting" dir="t">
            <a:rot lat="0" lon="0" rev="1200000"/>
          </a:lightRig>
        </a:scene3d>
        <a:sp3d z="-110000"/>
      </dgm:spPr>
      <dgm:t>
        <a:bodyPr/>
        <a:lstStyle/>
        <a:p>
          <a:endParaRPr lang="ru-RU" sz="1400">
            <a:solidFill>
              <a:schemeClr val="tx1"/>
            </a:solidFill>
          </a:endParaRPr>
        </a:p>
      </dgm:t>
    </dgm:pt>
    <dgm:pt modelId="{724D7F1B-A1E0-49D7-BF3E-FEFCD1C743CE}">
      <dgm:prSet phldrT="[Текст]" custT="1"/>
      <dgm:spPr>
        <a:solidFill>
          <a:srgbClr val="FFFFDD"/>
        </a:solidFill>
        <a:ln w="127000">
          <a:solidFill>
            <a:schemeClr val="tx2">
              <a:lumMod val="60000"/>
              <a:lumOff val="40000"/>
            </a:schemeClr>
          </a:solidFill>
        </a:ln>
        <a:effectLst>
          <a:reflection blurRad="6350" stA="52000" endA="300" endPos="35000" dir="5400000" sy="-100000" algn="bl" rotWithShape="0"/>
        </a:effectLst>
      </dgm:spPr>
      <dgm:t>
        <a:bodyPr/>
        <a:lstStyle/>
        <a:p>
          <a:r>
            <a:rPr lang="ru-RU" sz="1100" b="1" i="0" dirty="0" smtClean="0">
              <a:solidFill>
                <a:schemeClr val="bg1"/>
              </a:solidFill>
              <a:latin typeface="Arial Narrow" panose="020B0606020202030204" pitchFamily="34" charset="0"/>
            </a:rPr>
            <a:t>РАЗРАБОТКА ДОКУМЕНТОВ И МАТЕРИАЛОВ, НЕОБХОДИМЫХ ДЛЯ ФОРМИРОВАНИЯ БЮДЖЕТА СЕМЕЙКИНСКОГО СЕЛЬСКОГО ПОСЕЛЕНИЯ </a:t>
          </a:r>
          <a:endParaRPr lang="ru-RU" sz="1100" b="1" i="0" dirty="0">
            <a:solidFill>
              <a:schemeClr val="bg1"/>
            </a:solidFill>
            <a:latin typeface="Arial Narrow" panose="020B0606020202030204" pitchFamily="34" charset="0"/>
          </a:endParaRPr>
        </a:p>
      </dgm:t>
    </dgm:pt>
    <dgm:pt modelId="{8421A8F1-BAEA-4CEE-B30C-84C25247883B}" type="parTrans" cxnId="{C6A0782F-1121-413E-BFF4-9C91A43198B6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8BA3E322-4EFF-422F-8958-15FC13EBBE0A}" type="sibTrans" cxnId="{C6A0782F-1121-413E-BFF4-9C91A43198B6}">
      <dgm:prSet/>
      <dgm:spPr>
        <a:ln w="22225"/>
      </dgm:spPr>
      <dgm:t>
        <a:bodyPr/>
        <a:lstStyle/>
        <a:p>
          <a:endParaRPr lang="ru-RU" sz="1400">
            <a:solidFill>
              <a:schemeClr val="tx1"/>
            </a:solidFill>
          </a:endParaRPr>
        </a:p>
      </dgm:t>
    </dgm:pt>
    <dgm:pt modelId="{3E04EBF9-6BCF-4C97-97CC-16053D8ADECA}">
      <dgm:prSet phldrT="[Текст]" custT="1"/>
      <dgm:spPr>
        <a:solidFill>
          <a:srgbClr val="FFFFDD"/>
        </a:solidFill>
        <a:ln w="127000">
          <a:solidFill>
            <a:schemeClr val="tx2">
              <a:lumMod val="60000"/>
              <a:lumOff val="40000"/>
            </a:schemeClr>
          </a:solidFill>
        </a:ln>
        <a:effectLst>
          <a:reflection blurRad="6350" stA="52000" endA="300" endPos="35000" dir="5400000" sy="-100000" algn="bl" rotWithShape="0"/>
        </a:effectLst>
      </dgm:spPr>
      <dgm:t>
        <a:bodyPr/>
        <a:lstStyle/>
        <a:p>
          <a:r>
            <a:rPr lang="ru-RU" sz="1200" b="1" i="0" dirty="0" smtClean="0">
              <a:solidFill>
                <a:schemeClr val="bg1"/>
              </a:solidFill>
              <a:latin typeface="Arial Narrow" panose="020B0606020202030204" pitchFamily="34" charset="0"/>
            </a:rPr>
            <a:t>СОСТАВЛЕНИЕ ПРОЕКТА БЮДЖЕТА СЕМЕЙКИНСКОГО СЕЛЬСКОГО ПОСЕЛЕНИЯ </a:t>
          </a:r>
          <a:endParaRPr lang="ru-RU" sz="1200" b="1" i="0" dirty="0">
            <a:solidFill>
              <a:schemeClr val="bg1"/>
            </a:solidFill>
            <a:latin typeface="Arial Narrow" panose="020B0606020202030204" pitchFamily="34" charset="0"/>
          </a:endParaRPr>
        </a:p>
      </dgm:t>
    </dgm:pt>
    <dgm:pt modelId="{300F097E-CD7D-4D51-A520-F17C4F00BCF8}" type="parTrans" cxnId="{EB02B10B-C7DF-4C93-973D-78E12C579033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7D26771F-14FC-487C-BE39-6B56926D70D0}" type="sibTrans" cxnId="{EB02B10B-C7DF-4C93-973D-78E12C579033}">
      <dgm:prSet/>
      <dgm:spPr>
        <a:ln w="22225"/>
      </dgm:spPr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AC3117F4-22F7-4278-9E67-6CE483EEA235}">
      <dgm:prSet phldrT="[Текст]" custT="1"/>
      <dgm:spPr>
        <a:solidFill>
          <a:srgbClr val="FFFFDD"/>
        </a:solidFill>
        <a:ln w="127000">
          <a:solidFill>
            <a:srgbClr val="C00000"/>
          </a:solidFill>
        </a:ln>
        <a:effectLst>
          <a:reflection blurRad="6350" stA="52000" endA="300" endPos="35000" dir="5400000" sy="-100000" algn="bl" rotWithShape="0"/>
        </a:effectLst>
      </dgm:spPr>
      <dgm:t>
        <a:bodyPr/>
        <a:lstStyle/>
        <a:p>
          <a:r>
            <a:rPr lang="ru-RU" sz="1100" b="1" i="0" dirty="0" smtClean="0">
              <a:solidFill>
                <a:schemeClr val="bg1"/>
              </a:solidFill>
              <a:latin typeface="Arial Narrow" panose="020B0606020202030204" pitchFamily="34" charset="0"/>
            </a:rPr>
            <a:t>РАССМОТРЕНИЕ   И УТВЕРЖДЕНИЕ БЮДЖЕТА СЕМЕЙКИНСКОГО СЕЛЬСКОГО ПОСЕЛЕНИЯ </a:t>
          </a:r>
          <a:endParaRPr lang="ru-RU" sz="1100" b="1" i="0" dirty="0">
            <a:solidFill>
              <a:schemeClr val="bg1"/>
            </a:solidFill>
            <a:latin typeface="Arial Narrow" panose="020B0606020202030204" pitchFamily="34" charset="0"/>
          </a:endParaRPr>
        </a:p>
      </dgm:t>
    </dgm:pt>
    <dgm:pt modelId="{FFECE32E-61FB-48FC-B2EB-498B71F1D7E8}" type="parTrans" cxnId="{56B4D61A-9A37-4512-94F3-E427B0977017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83D8F672-682C-4EEF-83C3-46A0F47A1E51}" type="sibTrans" cxnId="{56B4D61A-9A37-4512-94F3-E427B0977017}">
      <dgm:prSet/>
      <dgm:spPr>
        <a:ln w="22225"/>
      </dgm:spPr>
      <dgm:t>
        <a:bodyPr/>
        <a:lstStyle/>
        <a:p>
          <a:endParaRPr lang="ru-RU" sz="1400">
            <a:solidFill>
              <a:schemeClr val="tx1"/>
            </a:solidFill>
          </a:endParaRPr>
        </a:p>
      </dgm:t>
    </dgm:pt>
    <dgm:pt modelId="{582979A8-C384-483D-9063-70433550210F}">
      <dgm:prSet phldrT="[Текст]" custT="1"/>
      <dgm:spPr>
        <a:solidFill>
          <a:srgbClr val="FFFFDD"/>
        </a:solidFill>
        <a:ln w="127000">
          <a:solidFill>
            <a:schemeClr val="tx2">
              <a:lumMod val="60000"/>
              <a:lumOff val="40000"/>
            </a:schemeClr>
          </a:solidFill>
        </a:ln>
        <a:effectLst>
          <a:reflection blurRad="6350" stA="52000" endA="300" endPos="35000" dir="5400000" sy="-100000" algn="bl" rotWithShape="0"/>
        </a:effectLst>
      </dgm:spPr>
      <dgm:t>
        <a:bodyPr/>
        <a:lstStyle/>
        <a:p>
          <a:r>
            <a:rPr lang="ru-RU" sz="1200" b="1" i="0" dirty="0" smtClean="0">
              <a:solidFill>
                <a:schemeClr val="bg1"/>
              </a:solidFill>
              <a:latin typeface="Arial Narrow" panose="020B0606020202030204" pitchFamily="34" charset="0"/>
            </a:rPr>
            <a:t>ИСПОЛНЕНИЕ БЮДЖЕТА СЕМЕЙКИНСКОГО СЕЛЬСКОГО ПОСЕЛЕНИЯ </a:t>
          </a:r>
          <a:endParaRPr lang="ru-RU" sz="1200" b="1" i="0" dirty="0">
            <a:solidFill>
              <a:schemeClr val="bg1"/>
            </a:solidFill>
            <a:latin typeface="Arial Narrow" panose="020B0606020202030204" pitchFamily="34" charset="0"/>
          </a:endParaRPr>
        </a:p>
      </dgm:t>
    </dgm:pt>
    <dgm:pt modelId="{27AB9AEC-E8AF-41DD-9374-87F1F2B00302}" type="parTrans" cxnId="{A5A1EF05-7827-4CEA-ABDE-26873AECCC68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CBBE3567-C6F7-4BAB-9067-FDC8A32F0041}" type="sibTrans" cxnId="{A5A1EF05-7827-4CEA-ABDE-26873AECCC68}">
      <dgm:prSet/>
      <dgm:spPr>
        <a:ln w="22225"/>
      </dgm:spPr>
      <dgm:t>
        <a:bodyPr/>
        <a:lstStyle/>
        <a:p>
          <a:endParaRPr lang="ru-RU" sz="1400">
            <a:solidFill>
              <a:schemeClr val="tx1"/>
            </a:solidFill>
          </a:endParaRPr>
        </a:p>
      </dgm:t>
    </dgm:pt>
    <dgm:pt modelId="{99AA82BB-5D7A-4078-8B23-18C254D0DC4B}">
      <dgm:prSet phldrT="[Текст]" custT="1"/>
      <dgm:spPr>
        <a:solidFill>
          <a:srgbClr val="7030A0"/>
        </a:solidFill>
        <a:ln w="127000">
          <a:solidFill>
            <a:schemeClr val="tx2">
              <a:lumMod val="60000"/>
              <a:lumOff val="40000"/>
            </a:schemeClr>
          </a:solidFill>
        </a:ln>
        <a:effectLst>
          <a:reflection blurRad="6350" stA="52000" endA="300" endPos="35000" dir="5400000" sy="-100000" algn="bl" rotWithShape="0"/>
        </a:effectLst>
      </dgm:spPr>
      <dgm:t>
        <a:bodyPr/>
        <a:lstStyle/>
        <a:p>
          <a:r>
            <a:rPr lang="ru-RU" sz="1100" b="1" i="0" dirty="0" smtClean="0">
              <a:solidFill>
                <a:schemeClr val="tx1"/>
              </a:solidFill>
              <a:latin typeface="Arial Narrow" panose="020B0606020202030204" pitchFamily="34" charset="0"/>
            </a:rPr>
            <a:t>ОСУЩЕСТВЛЕНИЕ БЮДЖЕТНОГО УЧЕТА</a:t>
          </a:r>
          <a:endParaRPr lang="ru-RU" sz="1100" b="1" i="0" dirty="0">
            <a:solidFill>
              <a:schemeClr val="tx1"/>
            </a:solidFill>
            <a:latin typeface="Arial Narrow" panose="020B0606020202030204" pitchFamily="34" charset="0"/>
          </a:endParaRPr>
        </a:p>
      </dgm:t>
    </dgm:pt>
    <dgm:pt modelId="{66269EDA-3B26-44F0-9EAF-0EAB9C77E571}" type="parTrans" cxnId="{576E8FAF-673E-4EEE-A299-EFE205D95367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CE6B3773-E288-4ED6-8D2D-7A94A1E9116E}" type="sibTrans" cxnId="{576E8FAF-673E-4EEE-A299-EFE205D95367}">
      <dgm:prSet/>
      <dgm:spPr>
        <a:ln w="22225"/>
      </dgm:spPr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FD2A65F7-0EFD-427A-9350-4EE82EF8A3A3}">
      <dgm:prSet custT="1"/>
      <dgm:spPr>
        <a:solidFill>
          <a:srgbClr val="FFFFDD"/>
        </a:solidFill>
        <a:ln w="127000">
          <a:solidFill>
            <a:srgbClr val="C00000"/>
          </a:solidFill>
        </a:ln>
        <a:effectLst>
          <a:reflection blurRad="6350" stA="52000" endA="300" endPos="35000" dir="5400000" sy="-100000" algn="bl" rotWithShape="0"/>
        </a:effectLst>
      </dgm:spPr>
      <dgm:t>
        <a:bodyPr/>
        <a:lstStyle/>
        <a:p>
          <a:r>
            <a:rPr lang="ru-RU" sz="1100" b="1" dirty="0" smtClean="0">
              <a:solidFill>
                <a:schemeClr val="bg1"/>
              </a:solidFill>
              <a:latin typeface="Arial Narrow" panose="020B0606020202030204" pitchFamily="34" charset="0"/>
            </a:rPr>
            <a:t>УТВЕРЖДЕНИЕ ОТЧЕТА ОБ ИСПОЛНЕНИИ БЮДЖЕТА </a:t>
          </a:r>
          <a:r>
            <a:rPr lang="ru-RU" sz="1100" b="1" i="0" dirty="0" smtClean="0">
              <a:solidFill>
                <a:schemeClr val="bg1"/>
              </a:solidFill>
              <a:latin typeface="Arial Narrow" panose="020B0606020202030204" pitchFamily="34" charset="0"/>
            </a:rPr>
            <a:t>СЕМЕЙКИНСКОГО СЕЛЬСКОГО ПОСЕЛЕНИЯ </a:t>
          </a:r>
          <a:endParaRPr lang="ru-RU" sz="1100" b="1" dirty="0">
            <a:solidFill>
              <a:schemeClr val="bg1"/>
            </a:solidFill>
            <a:latin typeface="Arial Narrow" panose="020B0606020202030204" pitchFamily="34" charset="0"/>
          </a:endParaRPr>
        </a:p>
      </dgm:t>
    </dgm:pt>
    <dgm:pt modelId="{697F9671-3336-441A-86F1-2B39F8A830C4}" type="parTrans" cxnId="{9B40075E-B9C8-4BE1-9B72-6DF318F1311A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1B6EB8D1-E4C2-40F7-BAF0-BED45F5C904D}" type="sibTrans" cxnId="{9B40075E-B9C8-4BE1-9B72-6DF318F1311A}">
      <dgm:prSet/>
      <dgm:spPr>
        <a:ln w="22225"/>
      </dgm:spPr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2F3150F9-E42C-4C20-8C2E-D3A5F4293F34}">
      <dgm:prSet custT="1"/>
      <dgm:spPr>
        <a:solidFill>
          <a:srgbClr val="FFFFDD"/>
        </a:solidFill>
        <a:ln w="127000">
          <a:solidFill>
            <a:srgbClr val="558ED5"/>
          </a:solidFill>
        </a:ln>
        <a:effectLst>
          <a:reflection blurRad="6350" stA="52000" endA="300" endPos="35000" dir="5400000" sy="-100000" algn="bl" rotWithShape="0"/>
        </a:effectLst>
      </dgm:spPr>
      <dgm:t>
        <a:bodyPr/>
        <a:lstStyle/>
        <a:p>
          <a:r>
            <a:rPr lang="ru-RU" sz="1100" b="1" i="0" dirty="0" smtClean="0">
              <a:solidFill>
                <a:srgbClr val="0070C0"/>
              </a:solidFill>
              <a:latin typeface="Arial Narrow" panose="020B0606020202030204" pitchFamily="34" charset="0"/>
            </a:rPr>
            <a:t>ОРГАНИЗАЦИЯ И ОСУЩЕСТВЛЕНИЕ МУНИЦИПАЛЬНОГО ФИНАНСОВОГО КОНТРОЛЯ</a:t>
          </a:r>
          <a:endParaRPr lang="ru-RU" sz="1100" i="0" dirty="0">
            <a:solidFill>
              <a:srgbClr val="0070C0"/>
            </a:solidFill>
            <a:latin typeface="Arial Narrow" panose="020B0606020202030204" pitchFamily="34" charset="0"/>
          </a:endParaRPr>
        </a:p>
      </dgm:t>
    </dgm:pt>
    <dgm:pt modelId="{181EA984-4962-4DC5-8CDA-71251781BB72}" type="sibTrans" cxnId="{77D5992B-068F-41BE-893C-465B035676FF}">
      <dgm:prSet/>
      <dgm:spPr>
        <a:ln w="19050" cmpd="sng">
          <a:noFill/>
        </a:ln>
      </dgm:spPr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02174457-6DCF-4007-82A9-E75531C9624E}" type="parTrans" cxnId="{77D5992B-068F-41BE-893C-465B035676FF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5C1B40A2-C95B-481E-9090-4B7BCF3B56CE}" type="pres">
      <dgm:prSet presAssocID="{8FBAAD1B-5BAC-4AC0-8BA9-6D0621EB872A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8E1BD14-653F-47B3-BB46-667C8FB2497F}" type="pres">
      <dgm:prSet presAssocID="{443ECAFA-A6D7-41FF-AC7E-E0473AEE9907}" presName="node" presStyleLbl="node1" presStyleIdx="0" presStyleCnt="8" custScaleX="208191" custScaleY="225692" custRadScaleRad="84124" custRadScaleInc="-3720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3F2586D-5C2A-47F2-8FBF-D647F1535402}" type="pres">
      <dgm:prSet presAssocID="{443ECAFA-A6D7-41FF-AC7E-E0473AEE9907}" presName="spNode" presStyleCnt="0"/>
      <dgm:spPr/>
      <dgm:t>
        <a:bodyPr/>
        <a:lstStyle/>
        <a:p>
          <a:endParaRPr lang="ru-RU"/>
        </a:p>
      </dgm:t>
    </dgm:pt>
    <dgm:pt modelId="{43434E4B-C4FB-4DAC-9533-71DBE9279538}" type="pres">
      <dgm:prSet presAssocID="{1F9A309A-9FC0-485D-BD9D-D3AA06914A86}" presName="sibTrans" presStyleLbl="sibTrans1D1" presStyleIdx="0" presStyleCnt="8"/>
      <dgm:spPr/>
      <dgm:t>
        <a:bodyPr/>
        <a:lstStyle/>
        <a:p>
          <a:endParaRPr lang="ru-RU"/>
        </a:p>
      </dgm:t>
    </dgm:pt>
    <dgm:pt modelId="{A54D8CAD-B47B-492A-A92F-69E42EBB0CBD}" type="pres">
      <dgm:prSet presAssocID="{724D7F1B-A1E0-49D7-BF3E-FEFCD1C743CE}" presName="node" presStyleLbl="node1" presStyleIdx="1" presStyleCnt="8" custScaleX="186736" custScaleY="202103" custRadScaleRad="116084" custRadScaleInc="8664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1BE9F86-1024-42B7-8000-210EB09C538A}" type="pres">
      <dgm:prSet presAssocID="{724D7F1B-A1E0-49D7-BF3E-FEFCD1C743CE}" presName="spNode" presStyleCnt="0"/>
      <dgm:spPr/>
      <dgm:t>
        <a:bodyPr/>
        <a:lstStyle/>
        <a:p>
          <a:endParaRPr lang="ru-RU"/>
        </a:p>
      </dgm:t>
    </dgm:pt>
    <dgm:pt modelId="{F93ECD45-54D8-465B-A0C2-914295F3C5BD}" type="pres">
      <dgm:prSet presAssocID="{8BA3E322-4EFF-422F-8958-15FC13EBBE0A}" presName="sibTrans" presStyleLbl="sibTrans1D1" presStyleIdx="1" presStyleCnt="8"/>
      <dgm:spPr/>
      <dgm:t>
        <a:bodyPr/>
        <a:lstStyle/>
        <a:p>
          <a:endParaRPr lang="ru-RU"/>
        </a:p>
      </dgm:t>
    </dgm:pt>
    <dgm:pt modelId="{D76CEF15-AD37-4FF7-A9D9-F30101483B47}" type="pres">
      <dgm:prSet presAssocID="{3E04EBF9-6BCF-4C97-97CC-16053D8ADECA}" presName="node" presStyleLbl="node1" presStyleIdx="2" presStyleCnt="8" custScaleX="148208" custScaleY="177669" custRadScaleRad="161153" custRadScaleInc="4007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9825730-0866-4745-85D0-1D1DCFBF2A18}" type="pres">
      <dgm:prSet presAssocID="{3E04EBF9-6BCF-4C97-97CC-16053D8ADECA}" presName="spNode" presStyleCnt="0"/>
      <dgm:spPr/>
      <dgm:t>
        <a:bodyPr/>
        <a:lstStyle/>
        <a:p>
          <a:endParaRPr lang="ru-RU"/>
        </a:p>
      </dgm:t>
    </dgm:pt>
    <dgm:pt modelId="{DA554C6D-A2BD-4B94-802C-6C55DB9F2BF8}" type="pres">
      <dgm:prSet presAssocID="{7D26771F-14FC-487C-BE39-6B56926D70D0}" presName="sibTrans" presStyleLbl="sibTrans1D1" presStyleIdx="2" presStyleCnt="8"/>
      <dgm:spPr/>
      <dgm:t>
        <a:bodyPr/>
        <a:lstStyle/>
        <a:p>
          <a:endParaRPr lang="ru-RU"/>
        </a:p>
      </dgm:t>
    </dgm:pt>
    <dgm:pt modelId="{644BD4D3-8D2A-489F-BC0B-191B4AEF9533}" type="pres">
      <dgm:prSet presAssocID="{AC3117F4-22F7-4278-9E67-6CE483EEA235}" presName="node" presStyleLbl="node1" presStyleIdx="3" presStyleCnt="8" custScaleX="166112" custScaleY="156189" custRadScaleRad="128974" custRadScaleInc="-3996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AC3B005-4E2A-4348-9B77-486F2914FE10}" type="pres">
      <dgm:prSet presAssocID="{AC3117F4-22F7-4278-9E67-6CE483EEA235}" presName="spNode" presStyleCnt="0"/>
      <dgm:spPr/>
      <dgm:t>
        <a:bodyPr/>
        <a:lstStyle/>
        <a:p>
          <a:endParaRPr lang="ru-RU"/>
        </a:p>
      </dgm:t>
    </dgm:pt>
    <dgm:pt modelId="{2C814299-90FC-466A-8C27-58BBE7C3AD9B}" type="pres">
      <dgm:prSet presAssocID="{83D8F672-682C-4EEF-83C3-46A0F47A1E51}" presName="sibTrans" presStyleLbl="sibTrans1D1" presStyleIdx="3" presStyleCnt="8"/>
      <dgm:spPr/>
      <dgm:t>
        <a:bodyPr/>
        <a:lstStyle/>
        <a:p>
          <a:endParaRPr lang="ru-RU"/>
        </a:p>
      </dgm:t>
    </dgm:pt>
    <dgm:pt modelId="{03867FA4-A613-4921-92BD-CBD0DE5AF6C1}" type="pres">
      <dgm:prSet presAssocID="{582979A8-C384-483D-9063-70433550210F}" presName="node" presStyleLbl="node1" presStyleIdx="4" presStyleCnt="8" custScaleX="148208" custScaleY="166898" custRadScaleRad="96729" custRadScaleInc="572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543EB03-7087-4967-BA16-52B020590675}" type="pres">
      <dgm:prSet presAssocID="{582979A8-C384-483D-9063-70433550210F}" presName="spNode" presStyleCnt="0"/>
      <dgm:spPr/>
      <dgm:t>
        <a:bodyPr/>
        <a:lstStyle/>
        <a:p>
          <a:endParaRPr lang="ru-RU"/>
        </a:p>
      </dgm:t>
    </dgm:pt>
    <dgm:pt modelId="{191E1915-7B43-453A-9B3B-8BE365BAB7F0}" type="pres">
      <dgm:prSet presAssocID="{CBBE3567-C6F7-4BAB-9067-FDC8A32F0041}" presName="sibTrans" presStyleLbl="sibTrans1D1" presStyleIdx="4" presStyleCnt="8"/>
      <dgm:spPr/>
      <dgm:t>
        <a:bodyPr/>
        <a:lstStyle/>
        <a:p>
          <a:endParaRPr lang="ru-RU"/>
        </a:p>
      </dgm:t>
    </dgm:pt>
    <dgm:pt modelId="{529DDF86-EE24-4644-BF9F-F7994B1A08DB}" type="pres">
      <dgm:prSet presAssocID="{99AA82BB-5D7A-4078-8B23-18C254D0DC4B}" presName="node" presStyleLbl="node1" presStyleIdx="5" presStyleCnt="8" custScaleX="163690" custScaleY="146941" custRadScaleRad="133079" custRadScaleInc="5129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73D6908-0A8E-4F45-889A-67CE25D68E3E}" type="pres">
      <dgm:prSet presAssocID="{99AA82BB-5D7A-4078-8B23-18C254D0DC4B}" presName="spNode" presStyleCnt="0"/>
      <dgm:spPr/>
      <dgm:t>
        <a:bodyPr/>
        <a:lstStyle/>
        <a:p>
          <a:endParaRPr lang="ru-RU"/>
        </a:p>
      </dgm:t>
    </dgm:pt>
    <dgm:pt modelId="{B61698C4-7017-4D89-87F7-56075D701F9E}" type="pres">
      <dgm:prSet presAssocID="{CE6B3773-E288-4ED6-8D2D-7A94A1E9116E}" presName="sibTrans" presStyleLbl="sibTrans1D1" presStyleIdx="5" presStyleCnt="8"/>
      <dgm:spPr/>
      <dgm:t>
        <a:bodyPr/>
        <a:lstStyle/>
        <a:p>
          <a:endParaRPr lang="ru-RU"/>
        </a:p>
      </dgm:t>
    </dgm:pt>
    <dgm:pt modelId="{E20084B0-DED3-4DEB-8998-F77FEE57635D}" type="pres">
      <dgm:prSet presAssocID="{FD2A65F7-0EFD-427A-9350-4EE82EF8A3A3}" presName="node" presStyleLbl="node1" presStyleIdx="6" presStyleCnt="8" custScaleX="142945" custScaleY="168216" custRadScaleRad="170613" custRadScaleInc="-3479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84E5A02-1953-4AC1-8DE5-B9171905FABE}" type="pres">
      <dgm:prSet presAssocID="{FD2A65F7-0EFD-427A-9350-4EE82EF8A3A3}" presName="spNode" presStyleCnt="0"/>
      <dgm:spPr/>
      <dgm:t>
        <a:bodyPr/>
        <a:lstStyle/>
        <a:p>
          <a:endParaRPr lang="ru-RU"/>
        </a:p>
      </dgm:t>
    </dgm:pt>
    <dgm:pt modelId="{37B34B6A-4DCE-4DE3-951A-2EF6B41DAEEC}" type="pres">
      <dgm:prSet presAssocID="{1B6EB8D1-E4C2-40F7-BAF0-BED45F5C904D}" presName="sibTrans" presStyleLbl="sibTrans1D1" presStyleIdx="6" presStyleCnt="8"/>
      <dgm:spPr/>
      <dgm:t>
        <a:bodyPr/>
        <a:lstStyle/>
        <a:p>
          <a:endParaRPr lang="ru-RU"/>
        </a:p>
      </dgm:t>
    </dgm:pt>
    <dgm:pt modelId="{26BC9EC0-F33D-4C53-893E-E607BC23B588}" type="pres">
      <dgm:prSet presAssocID="{2F3150F9-E42C-4C20-8C2E-D3A5F4293F34}" presName="node" presStyleLbl="node1" presStyleIdx="7" presStyleCnt="8" custScaleX="179010" custScaleY="169230" custRadScaleRad="124885" custRadScaleInc="-11788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AF36583-BB7F-476C-A980-E0851D9947DB}" type="pres">
      <dgm:prSet presAssocID="{2F3150F9-E42C-4C20-8C2E-D3A5F4293F34}" presName="spNode" presStyleCnt="0"/>
      <dgm:spPr/>
      <dgm:t>
        <a:bodyPr/>
        <a:lstStyle/>
        <a:p>
          <a:endParaRPr lang="ru-RU"/>
        </a:p>
      </dgm:t>
    </dgm:pt>
    <dgm:pt modelId="{6B2E63ED-B4B9-4312-8B34-C6298E61E31E}" type="pres">
      <dgm:prSet presAssocID="{181EA984-4962-4DC5-8CDA-71251781BB72}" presName="sibTrans" presStyleLbl="sibTrans1D1" presStyleIdx="7" presStyleCnt="8"/>
      <dgm:spPr/>
      <dgm:t>
        <a:bodyPr/>
        <a:lstStyle/>
        <a:p>
          <a:endParaRPr lang="ru-RU"/>
        </a:p>
      </dgm:t>
    </dgm:pt>
  </dgm:ptLst>
  <dgm:cxnLst>
    <dgm:cxn modelId="{73E74C13-E386-459F-8D37-AD1A568A4FAB}" type="presOf" srcId="{3E04EBF9-6BCF-4C97-97CC-16053D8ADECA}" destId="{D76CEF15-AD37-4FF7-A9D9-F30101483B47}" srcOrd="0" destOrd="0" presId="urn:microsoft.com/office/officeart/2005/8/layout/cycle5"/>
    <dgm:cxn modelId="{BE0D47A5-F959-4485-90FE-C101AA70A0C1}" type="presOf" srcId="{181EA984-4962-4DC5-8CDA-71251781BB72}" destId="{6B2E63ED-B4B9-4312-8B34-C6298E61E31E}" srcOrd="0" destOrd="0" presId="urn:microsoft.com/office/officeart/2005/8/layout/cycle5"/>
    <dgm:cxn modelId="{D8246D4E-329F-417E-801D-CEA9E10BBA33}" type="presOf" srcId="{CBBE3567-C6F7-4BAB-9067-FDC8A32F0041}" destId="{191E1915-7B43-453A-9B3B-8BE365BAB7F0}" srcOrd="0" destOrd="0" presId="urn:microsoft.com/office/officeart/2005/8/layout/cycle5"/>
    <dgm:cxn modelId="{3FC22665-63D9-484D-AF19-34C633E78123}" srcId="{8FBAAD1B-5BAC-4AC0-8BA9-6D0621EB872A}" destId="{443ECAFA-A6D7-41FF-AC7E-E0473AEE9907}" srcOrd="0" destOrd="0" parTransId="{80443694-B682-45A2-95DE-FF3E15237DEA}" sibTransId="{1F9A309A-9FC0-485D-BD9D-D3AA06914A86}"/>
    <dgm:cxn modelId="{56AA6E92-FEC2-4B59-B87B-8B678B7529F4}" type="presOf" srcId="{7D26771F-14FC-487C-BE39-6B56926D70D0}" destId="{DA554C6D-A2BD-4B94-802C-6C55DB9F2BF8}" srcOrd="0" destOrd="0" presId="urn:microsoft.com/office/officeart/2005/8/layout/cycle5"/>
    <dgm:cxn modelId="{E45CB0F1-7AC4-4EC2-A50B-EEBF722B1B56}" type="presOf" srcId="{1F9A309A-9FC0-485D-BD9D-D3AA06914A86}" destId="{43434E4B-C4FB-4DAC-9533-71DBE9279538}" srcOrd="0" destOrd="0" presId="urn:microsoft.com/office/officeart/2005/8/layout/cycle5"/>
    <dgm:cxn modelId="{BC266E17-F991-4BBA-96B8-9A8CF068A811}" type="presOf" srcId="{FD2A65F7-0EFD-427A-9350-4EE82EF8A3A3}" destId="{E20084B0-DED3-4DEB-8998-F77FEE57635D}" srcOrd="0" destOrd="0" presId="urn:microsoft.com/office/officeart/2005/8/layout/cycle5"/>
    <dgm:cxn modelId="{E3AB266A-4999-44D3-B3D9-F4A5428A79BD}" type="presOf" srcId="{8BA3E322-4EFF-422F-8958-15FC13EBBE0A}" destId="{F93ECD45-54D8-465B-A0C2-914295F3C5BD}" srcOrd="0" destOrd="0" presId="urn:microsoft.com/office/officeart/2005/8/layout/cycle5"/>
    <dgm:cxn modelId="{9925EEB9-1456-475A-B920-499FCA3043E8}" type="presOf" srcId="{83D8F672-682C-4EEF-83C3-46A0F47A1E51}" destId="{2C814299-90FC-466A-8C27-58BBE7C3AD9B}" srcOrd="0" destOrd="0" presId="urn:microsoft.com/office/officeart/2005/8/layout/cycle5"/>
    <dgm:cxn modelId="{A5A1EF05-7827-4CEA-ABDE-26873AECCC68}" srcId="{8FBAAD1B-5BAC-4AC0-8BA9-6D0621EB872A}" destId="{582979A8-C384-483D-9063-70433550210F}" srcOrd="4" destOrd="0" parTransId="{27AB9AEC-E8AF-41DD-9374-87F1F2B00302}" sibTransId="{CBBE3567-C6F7-4BAB-9067-FDC8A32F0041}"/>
    <dgm:cxn modelId="{EB02B10B-C7DF-4C93-973D-78E12C579033}" srcId="{8FBAAD1B-5BAC-4AC0-8BA9-6D0621EB872A}" destId="{3E04EBF9-6BCF-4C97-97CC-16053D8ADECA}" srcOrd="2" destOrd="0" parTransId="{300F097E-CD7D-4D51-A520-F17C4F00BCF8}" sibTransId="{7D26771F-14FC-487C-BE39-6B56926D70D0}"/>
    <dgm:cxn modelId="{EF6DFDEE-7517-43B3-9700-74E06194ED1B}" type="presOf" srcId="{443ECAFA-A6D7-41FF-AC7E-E0473AEE9907}" destId="{18E1BD14-653F-47B3-BB46-667C8FB2497F}" srcOrd="0" destOrd="0" presId="urn:microsoft.com/office/officeart/2005/8/layout/cycle5"/>
    <dgm:cxn modelId="{77D5992B-068F-41BE-893C-465B035676FF}" srcId="{8FBAAD1B-5BAC-4AC0-8BA9-6D0621EB872A}" destId="{2F3150F9-E42C-4C20-8C2E-D3A5F4293F34}" srcOrd="7" destOrd="0" parTransId="{02174457-6DCF-4007-82A9-E75531C9624E}" sibTransId="{181EA984-4962-4DC5-8CDA-71251781BB72}"/>
    <dgm:cxn modelId="{53890393-53B1-429E-92DB-ADF598595E72}" type="presOf" srcId="{582979A8-C384-483D-9063-70433550210F}" destId="{03867FA4-A613-4921-92BD-CBD0DE5AF6C1}" srcOrd="0" destOrd="0" presId="urn:microsoft.com/office/officeart/2005/8/layout/cycle5"/>
    <dgm:cxn modelId="{0EC5F2E2-7C68-4D5D-950C-960FE350ED05}" type="presOf" srcId="{2F3150F9-E42C-4C20-8C2E-D3A5F4293F34}" destId="{26BC9EC0-F33D-4C53-893E-E607BC23B588}" srcOrd="0" destOrd="0" presId="urn:microsoft.com/office/officeart/2005/8/layout/cycle5"/>
    <dgm:cxn modelId="{9FA3076A-9E70-4B92-B72C-17AAD3F1594F}" type="presOf" srcId="{1B6EB8D1-E4C2-40F7-BAF0-BED45F5C904D}" destId="{37B34B6A-4DCE-4DE3-951A-2EF6B41DAEEC}" srcOrd="0" destOrd="0" presId="urn:microsoft.com/office/officeart/2005/8/layout/cycle5"/>
    <dgm:cxn modelId="{A34C7FF4-0D0B-4AD4-9A92-2A745CE55B20}" type="presOf" srcId="{AC3117F4-22F7-4278-9E67-6CE483EEA235}" destId="{644BD4D3-8D2A-489F-BC0B-191B4AEF9533}" srcOrd="0" destOrd="0" presId="urn:microsoft.com/office/officeart/2005/8/layout/cycle5"/>
    <dgm:cxn modelId="{32B30E83-DC33-4617-8BA1-C733C5797BFA}" type="presOf" srcId="{99AA82BB-5D7A-4078-8B23-18C254D0DC4B}" destId="{529DDF86-EE24-4644-BF9F-F7994B1A08DB}" srcOrd="0" destOrd="0" presId="urn:microsoft.com/office/officeart/2005/8/layout/cycle5"/>
    <dgm:cxn modelId="{576E8FAF-673E-4EEE-A299-EFE205D95367}" srcId="{8FBAAD1B-5BAC-4AC0-8BA9-6D0621EB872A}" destId="{99AA82BB-5D7A-4078-8B23-18C254D0DC4B}" srcOrd="5" destOrd="0" parTransId="{66269EDA-3B26-44F0-9EAF-0EAB9C77E571}" sibTransId="{CE6B3773-E288-4ED6-8D2D-7A94A1E9116E}"/>
    <dgm:cxn modelId="{56B4D61A-9A37-4512-94F3-E427B0977017}" srcId="{8FBAAD1B-5BAC-4AC0-8BA9-6D0621EB872A}" destId="{AC3117F4-22F7-4278-9E67-6CE483EEA235}" srcOrd="3" destOrd="0" parTransId="{FFECE32E-61FB-48FC-B2EB-498B71F1D7E8}" sibTransId="{83D8F672-682C-4EEF-83C3-46A0F47A1E51}"/>
    <dgm:cxn modelId="{B13D8BF8-217F-4BF2-8661-9A7AF031383D}" type="presOf" srcId="{8FBAAD1B-5BAC-4AC0-8BA9-6D0621EB872A}" destId="{5C1B40A2-C95B-481E-9090-4B7BCF3B56CE}" srcOrd="0" destOrd="0" presId="urn:microsoft.com/office/officeart/2005/8/layout/cycle5"/>
    <dgm:cxn modelId="{C6A0782F-1121-413E-BFF4-9C91A43198B6}" srcId="{8FBAAD1B-5BAC-4AC0-8BA9-6D0621EB872A}" destId="{724D7F1B-A1E0-49D7-BF3E-FEFCD1C743CE}" srcOrd="1" destOrd="0" parTransId="{8421A8F1-BAEA-4CEE-B30C-84C25247883B}" sibTransId="{8BA3E322-4EFF-422F-8958-15FC13EBBE0A}"/>
    <dgm:cxn modelId="{1068C507-2848-48C6-990E-19E27930E772}" type="presOf" srcId="{CE6B3773-E288-4ED6-8D2D-7A94A1E9116E}" destId="{B61698C4-7017-4D89-87F7-56075D701F9E}" srcOrd="0" destOrd="0" presId="urn:microsoft.com/office/officeart/2005/8/layout/cycle5"/>
    <dgm:cxn modelId="{9B40075E-B9C8-4BE1-9B72-6DF318F1311A}" srcId="{8FBAAD1B-5BAC-4AC0-8BA9-6D0621EB872A}" destId="{FD2A65F7-0EFD-427A-9350-4EE82EF8A3A3}" srcOrd="6" destOrd="0" parTransId="{697F9671-3336-441A-86F1-2B39F8A830C4}" sibTransId="{1B6EB8D1-E4C2-40F7-BAF0-BED45F5C904D}"/>
    <dgm:cxn modelId="{15CC7C93-F435-4E2F-8EDF-DE22D72841D5}" type="presOf" srcId="{724D7F1B-A1E0-49D7-BF3E-FEFCD1C743CE}" destId="{A54D8CAD-B47B-492A-A92F-69E42EBB0CBD}" srcOrd="0" destOrd="0" presId="urn:microsoft.com/office/officeart/2005/8/layout/cycle5"/>
    <dgm:cxn modelId="{28BA831C-D46D-4A22-9D37-5F7AA59701C9}" type="presParOf" srcId="{5C1B40A2-C95B-481E-9090-4B7BCF3B56CE}" destId="{18E1BD14-653F-47B3-BB46-667C8FB2497F}" srcOrd="0" destOrd="0" presId="urn:microsoft.com/office/officeart/2005/8/layout/cycle5"/>
    <dgm:cxn modelId="{6322CBC5-515E-48F5-A92E-A5FE29E4ABDA}" type="presParOf" srcId="{5C1B40A2-C95B-481E-9090-4B7BCF3B56CE}" destId="{63F2586D-5C2A-47F2-8FBF-D647F1535402}" srcOrd="1" destOrd="0" presId="urn:microsoft.com/office/officeart/2005/8/layout/cycle5"/>
    <dgm:cxn modelId="{AEA68B6C-84E1-460E-8615-A83F2DFDC1AE}" type="presParOf" srcId="{5C1B40A2-C95B-481E-9090-4B7BCF3B56CE}" destId="{43434E4B-C4FB-4DAC-9533-71DBE9279538}" srcOrd="2" destOrd="0" presId="urn:microsoft.com/office/officeart/2005/8/layout/cycle5"/>
    <dgm:cxn modelId="{F31AF83F-8381-4DEC-94DA-A054B463A3EF}" type="presParOf" srcId="{5C1B40A2-C95B-481E-9090-4B7BCF3B56CE}" destId="{A54D8CAD-B47B-492A-A92F-69E42EBB0CBD}" srcOrd="3" destOrd="0" presId="urn:microsoft.com/office/officeart/2005/8/layout/cycle5"/>
    <dgm:cxn modelId="{3E1E5239-87AB-4691-84BD-5E4E73A0C98F}" type="presParOf" srcId="{5C1B40A2-C95B-481E-9090-4B7BCF3B56CE}" destId="{C1BE9F86-1024-42B7-8000-210EB09C538A}" srcOrd="4" destOrd="0" presId="urn:microsoft.com/office/officeart/2005/8/layout/cycle5"/>
    <dgm:cxn modelId="{8D5A7A14-4AB9-4273-AEB1-7317B5B06CB5}" type="presParOf" srcId="{5C1B40A2-C95B-481E-9090-4B7BCF3B56CE}" destId="{F93ECD45-54D8-465B-A0C2-914295F3C5BD}" srcOrd="5" destOrd="0" presId="urn:microsoft.com/office/officeart/2005/8/layout/cycle5"/>
    <dgm:cxn modelId="{F780A469-12A2-4460-9A69-78F7787C66D2}" type="presParOf" srcId="{5C1B40A2-C95B-481E-9090-4B7BCF3B56CE}" destId="{D76CEF15-AD37-4FF7-A9D9-F30101483B47}" srcOrd="6" destOrd="0" presId="urn:microsoft.com/office/officeart/2005/8/layout/cycle5"/>
    <dgm:cxn modelId="{526241DF-315D-446D-966C-3A8FAD15F329}" type="presParOf" srcId="{5C1B40A2-C95B-481E-9090-4B7BCF3B56CE}" destId="{89825730-0866-4745-85D0-1D1DCFBF2A18}" srcOrd="7" destOrd="0" presId="urn:microsoft.com/office/officeart/2005/8/layout/cycle5"/>
    <dgm:cxn modelId="{33A39F22-C403-4DE3-A1A1-475EF73BC6AB}" type="presParOf" srcId="{5C1B40A2-C95B-481E-9090-4B7BCF3B56CE}" destId="{DA554C6D-A2BD-4B94-802C-6C55DB9F2BF8}" srcOrd="8" destOrd="0" presId="urn:microsoft.com/office/officeart/2005/8/layout/cycle5"/>
    <dgm:cxn modelId="{866E768A-873B-4153-B10B-92C8C90A8862}" type="presParOf" srcId="{5C1B40A2-C95B-481E-9090-4B7BCF3B56CE}" destId="{644BD4D3-8D2A-489F-BC0B-191B4AEF9533}" srcOrd="9" destOrd="0" presId="urn:microsoft.com/office/officeart/2005/8/layout/cycle5"/>
    <dgm:cxn modelId="{93A00EB2-4B25-4379-BFEB-DD1B97323E4A}" type="presParOf" srcId="{5C1B40A2-C95B-481E-9090-4B7BCF3B56CE}" destId="{DAC3B005-4E2A-4348-9B77-486F2914FE10}" srcOrd="10" destOrd="0" presId="urn:microsoft.com/office/officeart/2005/8/layout/cycle5"/>
    <dgm:cxn modelId="{1550D11D-9272-428C-9718-45485526D58F}" type="presParOf" srcId="{5C1B40A2-C95B-481E-9090-4B7BCF3B56CE}" destId="{2C814299-90FC-466A-8C27-58BBE7C3AD9B}" srcOrd="11" destOrd="0" presId="urn:microsoft.com/office/officeart/2005/8/layout/cycle5"/>
    <dgm:cxn modelId="{991A0F94-C68D-4170-9573-AFBFE5B51742}" type="presParOf" srcId="{5C1B40A2-C95B-481E-9090-4B7BCF3B56CE}" destId="{03867FA4-A613-4921-92BD-CBD0DE5AF6C1}" srcOrd="12" destOrd="0" presId="urn:microsoft.com/office/officeart/2005/8/layout/cycle5"/>
    <dgm:cxn modelId="{2D9B9246-A411-4B5E-8267-1FC4F7A362DB}" type="presParOf" srcId="{5C1B40A2-C95B-481E-9090-4B7BCF3B56CE}" destId="{A543EB03-7087-4967-BA16-52B020590675}" srcOrd="13" destOrd="0" presId="urn:microsoft.com/office/officeart/2005/8/layout/cycle5"/>
    <dgm:cxn modelId="{430C9C16-4F53-41CB-B77A-2AAA6FB51014}" type="presParOf" srcId="{5C1B40A2-C95B-481E-9090-4B7BCF3B56CE}" destId="{191E1915-7B43-453A-9B3B-8BE365BAB7F0}" srcOrd="14" destOrd="0" presId="urn:microsoft.com/office/officeart/2005/8/layout/cycle5"/>
    <dgm:cxn modelId="{C9165384-FA24-4D42-804C-4FF2D6BE13ED}" type="presParOf" srcId="{5C1B40A2-C95B-481E-9090-4B7BCF3B56CE}" destId="{529DDF86-EE24-4644-BF9F-F7994B1A08DB}" srcOrd="15" destOrd="0" presId="urn:microsoft.com/office/officeart/2005/8/layout/cycle5"/>
    <dgm:cxn modelId="{69189CF0-C3E7-4251-AE2D-CE4B39686C53}" type="presParOf" srcId="{5C1B40A2-C95B-481E-9090-4B7BCF3B56CE}" destId="{273D6908-0A8E-4F45-889A-67CE25D68E3E}" srcOrd="16" destOrd="0" presId="urn:microsoft.com/office/officeart/2005/8/layout/cycle5"/>
    <dgm:cxn modelId="{A51E7275-4D0C-4FFE-94AB-E22C2BD07A5E}" type="presParOf" srcId="{5C1B40A2-C95B-481E-9090-4B7BCF3B56CE}" destId="{B61698C4-7017-4D89-87F7-56075D701F9E}" srcOrd="17" destOrd="0" presId="urn:microsoft.com/office/officeart/2005/8/layout/cycle5"/>
    <dgm:cxn modelId="{B090B278-9EEC-43D5-B6EB-68798033A418}" type="presParOf" srcId="{5C1B40A2-C95B-481E-9090-4B7BCF3B56CE}" destId="{E20084B0-DED3-4DEB-8998-F77FEE57635D}" srcOrd="18" destOrd="0" presId="urn:microsoft.com/office/officeart/2005/8/layout/cycle5"/>
    <dgm:cxn modelId="{2A201BA6-8FDD-4051-BB6A-AD17D58A1AD2}" type="presParOf" srcId="{5C1B40A2-C95B-481E-9090-4B7BCF3B56CE}" destId="{284E5A02-1953-4AC1-8DE5-B9171905FABE}" srcOrd="19" destOrd="0" presId="urn:microsoft.com/office/officeart/2005/8/layout/cycle5"/>
    <dgm:cxn modelId="{2C57C642-F069-41FF-804D-EC2ABCC1CF17}" type="presParOf" srcId="{5C1B40A2-C95B-481E-9090-4B7BCF3B56CE}" destId="{37B34B6A-4DCE-4DE3-951A-2EF6B41DAEEC}" srcOrd="20" destOrd="0" presId="urn:microsoft.com/office/officeart/2005/8/layout/cycle5"/>
    <dgm:cxn modelId="{C4E936C5-524E-47A1-B60D-C4B2C9C1FC82}" type="presParOf" srcId="{5C1B40A2-C95B-481E-9090-4B7BCF3B56CE}" destId="{26BC9EC0-F33D-4C53-893E-E607BC23B588}" srcOrd="21" destOrd="0" presId="urn:microsoft.com/office/officeart/2005/8/layout/cycle5"/>
    <dgm:cxn modelId="{79663389-A778-483E-85F7-49FCF49DF715}" type="presParOf" srcId="{5C1B40A2-C95B-481E-9090-4B7BCF3B56CE}" destId="{AAF36583-BB7F-476C-A980-E0851D9947DB}" srcOrd="22" destOrd="0" presId="urn:microsoft.com/office/officeart/2005/8/layout/cycle5"/>
    <dgm:cxn modelId="{058D90FF-7DB4-4A42-ACE2-3653DB706D8A}" type="presParOf" srcId="{5C1B40A2-C95B-481E-9090-4B7BCF3B56CE}" destId="{6B2E63ED-B4B9-4312-8B34-C6298E61E31E}" srcOrd="23" destOrd="0" presId="urn:microsoft.com/office/officeart/2005/8/layout/cycle5"/>
  </dgm:cxnLst>
  <dgm:bg>
    <a:noFill/>
    <a:effectLst/>
  </dgm:bg>
  <dgm:whole>
    <a:ln w="31750" cap="flat" cmpd="sng" algn="ctr">
      <a:noFill/>
      <a:prstDash val="sysDot"/>
      <a:round/>
      <a:headEnd type="none" w="med" len="med"/>
      <a:tailEnd type="none" w="med" len="med"/>
    </a:ln>
  </dgm:whole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16AEF66-3F12-4AEF-85C4-2B7D82B9E4FE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1E65CF74-2084-48EA-84F3-933E8DEA9367}">
      <dgm:prSet/>
      <dgm:spPr>
        <a:solidFill>
          <a:schemeClr val="tx2">
            <a:alpha val="94000"/>
          </a:schemeClr>
        </a:solidFill>
        <a:ln>
          <a:solidFill>
            <a:schemeClr val="accent1">
              <a:lumMod val="10000"/>
              <a:lumOff val="90000"/>
            </a:schemeClr>
          </a:solidFill>
        </a:ln>
      </dgm:spPr>
      <dgm:t>
        <a:bodyPr/>
        <a:lstStyle/>
        <a:p>
          <a:pPr algn="ctr" rtl="0"/>
          <a:r>
            <a:rPr lang="ru-RU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Расходы бюджета - это средства, выплачиваемые из бюджета на реализацию расходных обязательств Семейкинского сельского поселения, то есть расходов, необходимость которых установлена муниципальными правовыми актами органов местного самоуправления в соответствии с федеральными законами, законами субъекта Российской Федерации.</a:t>
          </a:r>
          <a:endParaRPr lang="ru-RU" dirty="0">
            <a:solidFill>
              <a:schemeClr val="bg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DB768EBB-0D7A-4DB2-9760-A78660D696EC}" type="parTrans" cxnId="{8384A640-CDE3-4B9C-95B5-95DF71C93858}">
      <dgm:prSet/>
      <dgm:spPr/>
      <dgm:t>
        <a:bodyPr/>
        <a:lstStyle/>
        <a:p>
          <a:endParaRPr lang="ru-RU"/>
        </a:p>
      </dgm:t>
    </dgm:pt>
    <dgm:pt modelId="{BA4EECCA-BE00-47C9-B8F3-0B1E6A63DB96}" type="sibTrans" cxnId="{8384A640-CDE3-4B9C-95B5-95DF71C93858}">
      <dgm:prSet/>
      <dgm:spPr/>
      <dgm:t>
        <a:bodyPr/>
        <a:lstStyle/>
        <a:p>
          <a:endParaRPr lang="ru-RU"/>
        </a:p>
      </dgm:t>
    </dgm:pt>
    <dgm:pt modelId="{FD20A91B-3BC7-448F-8F82-3116CA580CE3}" type="pres">
      <dgm:prSet presAssocID="{B16AEF66-3F12-4AEF-85C4-2B7D82B9E4FE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7901AFF7-0980-4E45-A67C-DA042EC78CB5}" type="pres">
      <dgm:prSet presAssocID="{1E65CF74-2084-48EA-84F3-933E8DEA9367}" presName="parentText" presStyleLbl="node1" presStyleIdx="0" presStyleCnt="1" custLinFactNeighborX="513" custLinFactNeighborY="-85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384A640-CDE3-4B9C-95B5-95DF71C93858}" srcId="{B16AEF66-3F12-4AEF-85C4-2B7D82B9E4FE}" destId="{1E65CF74-2084-48EA-84F3-933E8DEA9367}" srcOrd="0" destOrd="0" parTransId="{DB768EBB-0D7A-4DB2-9760-A78660D696EC}" sibTransId="{BA4EECCA-BE00-47C9-B8F3-0B1E6A63DB96}"/>
    <dgm:cxn modelId="{348714E7-41B6-4FC7-8142-8C30E13CB0E2}" type="presOf" srcId="{1E65CF74-2084-48EA-84F3-933E8DEA9367}" destId="{7901AFF7-0980-4E45-A67C-DA042EC78CB5}" srcOrd="0" destOrd="0" presId="urn:microsoft.com/office/officeart/2005/8/layout/vList2"/>
    <dgm:cxn modelId="{C1A05243-1B5F-4DD2-AD0B-60D82F36C75C}" type="presOf" srcId="{B16AEF66-3F12-4AEF-85C4-2B7D82B9E4FE}" destId="{FD20A91B-3BC7-448F-8F82-3116CA580CE3}" srcOrd="0" destOrd="0" presId="urn:microsoft.com/office/officeart/2005/8/layout/vList2"/>
    <dgm:cxn modelId="{4E110C64-0877-4ACA-8551-2F37BA8B19B1}" type="presParOf" srcId="{FD20A91B-3BC7-448F-8F82-3116CA580CE3}" destId="{7901AFF7-0980-4E45-A67C-DA042EC78CB5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8E1BD14-653F-47B3-BB46-667C8FB2497F}">
      <dsp:nvSpPr>
        <dsp:cNvPr id="0" name=""/>
        <dsp:cNvSpPr/>
      </dsp:nvSpPr>
      <dsp:spPr>
        <a:xfrm>
          <a:off x="2630887" y="62267"/>
          <a:ext cx="2234181" cy="1574294"/>
        </a:xfrm>
        <a:prstGeom prst="roundRect">
          <a:avLst/>
        </a:prstGeom>
        <a:solidFill>
          <a:srgbClr val="FFFFDD"/>
        </a:solidFill>
        <a:ln w="127000">
          <a:solidFill>
            <a:schemeClr val="tx2">
              <a:lumMod val="60000"/>
              <a:lumOff val="40000"/>
            </a:schemeClr>
          </a:solidFill>
        </a:ln>
        <a:effectLst>
          <a:reflection blurRad="6350" stA="52000" endA="300" endPos="35000" dir="5400000" sy="-100000" algn="bl" rotWithShape="0"/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1" i="0" kern="1200" dirty="0" smtClean="0">
              <a:solidFill>
                <a:schemeClr val="bg1"/>
              </a:solidFill>
              <a:latin typeface="Arial Narrow" panose="020B0606020202030204" pitchFamily="34" charset="0"/>
            </a:rPr>
            <a:t>РАЗРАБОТКА ПРОГНОЗА СОЦИАЛЬНО-ЭКОНОМИЧЕСКОГО РАЗВИТИЯ  СЕМЕЙКИНСКОГО СЕЛЬСКОГО ПОСЕЛЕНИЯ НА ОЧЕРЕДНОЙ ФИНАНСОВЫЙ ГОД И ПЛАНОВЫЙ ПЕРИОД</a:t>
          </a:r>
          <a:endParaRPr lang="ru-RU" sz="1100" b="1" i="0" kern="1200" dirty="0">
            <a:solidFill>
              <a:schemeClr val="bg1"/>
            </a:solidFill>
            <a:latin typeface="Arial Narrow" panose="020B0606020202030204" pitchFamily="34" charset="0"/>
          </a:endParaRPr>
        </a:p>
      </dsp:txBody>
      <dsp:txXfrm>
        <a:off x="2707738" y="139118"/>
        <a:ext cx="2080479" cy="1420592"/>
      </dsp:txXfrm>
    </dsp:sp>
    <dsp:sp modelId="{43434E4B-C4FB-4DAC-9533-71DBE9279538}">
      <dsp:nvSpPr>
        <dsp:cNvPr id="0" name=""/>
        <dsp:cNvSpPr/>
      </dsp:nvSpPr>
      <dsp:spPr>
        <a:xfrm>
          <a:off x="3842180" y="615591"/>
          <a:ext cx="4838251" cy="4838251"/>
        </a:xfrm>
        <a:custGeom>
          <a:avLst/>
          <a:gdLst/>
          <a:ahLst/>
          <a:cxnLst/>
          <a:rect l="0" t="0" r="0" b="0"/>
          <a:pathLst>
            <a:path>
              <a:moveTo>
                <a:pt x="1176368" y="343620"/>
              </a:moveTo>
              <a:arcTo wR="2419125" hR="2419125" stAng="14345276" swAng="789002"/>
            </a:path>
          </a:pathLst>
        </a:custGeom>
        <a:noFill/>
        <a:ln w="22225" cap="flat" cmpd="sng" algn="ctr">
          <a:solidFill>
            <a:scrgbClr r="0" g="0" b="0">
              <a:shade val="50000"/>
              <a:satMod val="103000"/>
            </a:scrgbClr>
          </a:solidFill>
          <a:prstDash val="solid"/>
          <a:tailEnd type="arrow"/>
        </a:ln>
        <a:effectLst/>
        <a:scene3d>
          <a:camera prst="orthographicFront">
            <a:rot lat="20999999" lon="0" rev="0"/>
          </a:camera>
          <a:lightRig rig="contrasting" dir="t">
            <a:rot lat="0" lon="0" rev="1200000"/>
          </a:lightRig>
        </a:scene3d>
        <a:sp3d z="-110000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54D8CAD-B47B-492A-A92F-69E42EBB0CBD}">
      <dsp:nvSpPr>
        <dsp:cNvPr id="0" name=""/>
        <dsp:cNvSpPr/>
      </dsp:nvSpPr>
      <dsp:spPr>
        <a:xfrm>
          <a:off x="5325298" y="681671"/>
          <a:ext cx="2003939" cy="1409751"/>
        </a:xfrm>
        <a:prstGeom prst="roundRect">
          <a:avLst/>
        </a:prstGeom>
        <a:solidFill>
          <a:srgbClr val="FFFFDD"/>
        </a:solidFill>
        <a:ln w="127000">
          <a:solidFill>
            <a:schemeClr val="tx2">
              <a:lumMod val="60000"/>
              <a:lumOff val="40000"/>
            </a:schemeClr>
          </a:solidFill>
        </a:ln>
        <a:effectLst>
          <a:reflection blurRad="6350" stA="52000" endA="300" endPos="35000" dir="5400000" sy="-100000" algn="bl" rotWithShape="0"/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1" i="0" kern="1200" dirty="0" smtClean="0">
              <a:solidFill>
                <a:schemeClr val="bg1"/>
              </a:solidFill>
              <a:latin typeface="Arial Narrow" panose="020B0606020202030204" pitchFamily="34" charset="0"/>
            </a:rPr>
            <a:t>РАЗРАБОТКА ДОКУМЕНТОВ И МАТЕРИАЛОВ, НЕОБХОДИМЫХ ДЛЯ ФОРМИРОВАНИЯ БЮДЖЕТА СЕМЕЙКИНСКОГО СЕЛЬСКОГО ПОСЕЛЕНИЯ </a:t>
          </a:r>
          <a:endParaRPr lang="ru-RU" sz="1100" b="1" i="0" kern="1200" dirty="0">
            <a:solidFill>
              <a:schemeClr val="bg1"/>
            </a:solidFill>
            <a:latin typeface="Arial Narrow" panose="020B0606020202030204" pitchFamily="34" charset="0"/>
          </a:endParaRPr>
        </a:p>
      </dsp:txBody>
      <dsp:txXfrm>
        <a:off x="5394116" y="750489"/>
        <a:ext cx="1866303" cy="1272115"/>
      </dsp:txXfrm>
    </dsp:sp>
    <dsp:sp modelId="{F93ECD45-54D8-465B-A0C2-914295F3C5BD}">
      <dsp:nvSpPr>
        <dsp:cNvPr id="0" name=""/>
        <dsp:cNvSpPr/>
      </dsp:nvSpPr>
      <dsp:spPr>
        <a:xfrm>
          <a:off x="2677283" y="1532803"/>
          <a:ext cx="4838251" cy="4838251"/>
        </a:xfrm>
        <a:custGeom>
          <a:avLst/>
          <a:gdLst/>
          <a:ahLst/>
          <a:cxnLst/>
          <a:rect l="0" t="0" r="0" b="0"/>
          <a:pathLst>
            <a:path>
              <a:moveTo>
                <a:pt x="4079171" y="659461"/>
              </a:moveTo>
              <a:arcTo wR="2419125" hR="2419125" stAng="18799884" swAng="653031"/>
            </a:path>
          </a:pathLst>
        </a:custGeom>
        <a:noFill/>
        <a:ln w="22225" cap="flat" cmpd="sng" algn="ctr">
          <a:solidFill>
            <a:scrgbClr r="0" g="0" b="0">
              <a:shade val="50000"/>
              <a:satMod val="103000"/>
            </a:scrgbClr>
          </a:solidFill>
          <a:prstDash val="solid"/>
          <a:tailEnd type="arrow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76CEF15-AD37-4FF7-A9D9-F30101483B47}">
      <dsp:nvSpPr>
        <dsp:cNvPr id="0" name=""/>
        <dsp:cNvSpPr/>
      </dsp:nvSpPr>
      <dsp:spPr>
        <a:xfrm>
          <a:off x="6329488" y="2663484"/>
          <a:ext cx="1590479" cy="1239314"/>
        </a:xfrm>
        <a:prstGeom prst="roundRect">
          <a:avLst/>
        </a:prstGeom>
        <a:solidFill>
          <a:srgbClr val="FFFFDD"/>
        </a:solidFill>
        <a:ln w="127000">
          <a:solidFill>
            <a:schemeClr val="tx2">
              <a:lumMod val="60000"/>
              <a:lumOff val="40000"/>
            </a:schemeClr>
          </a:solidFill>
        </a:ln>
        <a:effectLst>
          <a:reflection blurRad="6350" stA="52000" endA="300" endPos="35000" dir="5400000" sy="-100000" algn="bl" rotWithShape="0"/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i="0" kern="1200" dirty="0" smtClean="0">
              <a:solidFill>
                <a:schemeClr val="bg1"/>
              </a:solidFill>
              <a:latin typeface="Arial Narrow" panose="020B0606020202030204" pitchFamily="34" charset="0"/>
            </a:rPr>
            <a:t>СОСТАВЛЕНИЕ ПРОЕКТА БЮДЖЕТА СЕМЕЙКИНСКОГО СЕЛЬСКОГО ПОСЕЛЕНИЯ </a:t>
          </a:r>
          <a:endParaRPr lang="ru-RU" sz="1200" b="1" i="0" kern="1200" dirty="0">
            <a:solidFill>
              <a:schemeClr val="bg1"/>
            </a:solidFill>
            <a:latin typeface="Arial Narrow" panose="020B0606020202030204" pitchFamily="34" charset="0"/>
          </a:endParaRPr>
        </a:p>
      </dsp:txBody>
      <dsp:txXfrm>
        <a:off x="6389986" y="2723982"/>
        <a:ext cx="1469483" cy="1118318"/>
      </dsp:txXfrm>
    </dsp:sp>
    <dsp:sp modelId="{DA554C6D-A2BD-4B94-802C-6C55DB9F2BF8}">
      <dsp:nvSpPr>
        <dsp:cNvPr id="0" name=""/>
        <dsp:cNvSpPr/>
      </dsp:nvSpPr>
      <dsp:spPr>
        <a:xfrm>
          <a:off x="2421719" y="356863"/>
          <a:ext cx="4838251" cy="4838251"/>
        </a:xfrm>
        <a:custGeom>
          <a:avLst/>
          <a:gdLst/>
          <a:ahLst/>
          <a:cxnLst/>
          <a:rect l="0" t="0" r="0" b="0"/>
          <a:pathLst>
            <a:path>
              <a:moveTo>
                <a:pt x="4514620" y="3627874"/>
              </a:moveTo>
              <a:arcTo wR="2419125" hR="2419125" stAng="1798664" swAng="399965"/>
            </a:path>
          </a:pathLst>
        </a:custGeom>
        <a:noFill/>
        <a:ln w="22225" cap="flat" cmpd="sng" algn="ctr">
          <a:solidFill>
            <a:scrgbClr r="0" g="0" b="0">
              <a:shade val="50000"/>
              <a:satMod val="103000"/>
            </a:scrgbClr>
          </a:solidFill>
          <a:prstDash val="solid"/>
          <a:tailEnd type="arrow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44BD4D3-8D2A-489F-BC0B-191B4AEF9533}">
      <dsp:nvSpPr>
        <dsp:cNvPr id="0" name=""/>
        <dsp:cNvSpPr/>
      </dsp:nvSpPr>
      <dsp:spPr>
        <a:xfrm>
          <a:off x="5479126" y="4293798"/>
          <a:ext cx="1782614" cy="1089482"/>
        </a:xfrm>
        <a:prstGeom prst="roundRect">
          <a:avLst/>
        </a:prstGeom>
        <a:solidFill>
          <a:srgbClr val="FFFFDD"/>
        </a:solidFill>
        <a:ln w="127000">
          <a:solidFill>
            <a:srgbClr val="C00000"/>
          </a:solidFill>
        </a:ln>
        <a:effectLst>
          <a:reflection blurRad="6350" stA="52000" endA="300" endPos="35000" dir="5400000" sy="-100000" algn="bl" rotWithShape="0"/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1" i="0" kern="1200" dirty="0" smtClean="0">
              <a:solidFill>
                <a:schemeClr val="bg1"/>
              </a:solidFill>
              <a:latin typeface="Arial Narrow" panose="020B0606020202030204" pitchFamily="34" charset="0"/>
            </a:rPr>
            <a:t>РАССМОТРЕНИЕ   И УТВЕРЖДЕНИЕ БЮДЖЕТА СЕМЕЙКИНСКОГО СЕЛЬСКОГО ПОСЕЛЕНИЯ </a:t>
          </a:r>
          <a:endParaRPr lang="ru-RU" sz="1100" b="1" i="0" kern="1200" dirty="0">
            <a:solidFill>
              <a:schemeClr val="bg1"/>
            </a:solidFill>
            <a:latin typeface="Arial Narrow" panose="020B0606020202030204" pitchFamily="34" charset="0"/>
          </a:endParaRPr>
        </a:p>
      </dsp:txBody>
      <dsp:txXfrm>
        <a:off x="5532310" y="4346982"/>
        <a:ext cx="1676246" cy="983114"/>
      </dsp:txXfrm>
    </dsp:sp>
    <dsp:sp modelId="{2C814299-90FC-466A-8C27-58BBE7C3AD9B}">
      <dsp:nvSpPr>
        <dsp:cNvPr id="0" name=""/>
        <dsp:cNvSpPr/>
      </dsp:nvSpPr>
      <dsp:spPr>
        <a:xfrm>
          <a:off x="3446891" y="545896"/>
          <a:ext cx="4838251" cy="4838251"/>
        </a:xfrm>
        <a:custGeom>
          <a:avLst/>
          <a:gdLst/>
          <a:ahLst/>
          <a:cxnLst/>
          <a:rect l="0" t="0" r="0" b="0"/>
          <a:pathLst>
            <a:path>
              <a:moveTo>
                <a:pt x="2128173" y="4820691"/>
              </a:moveTo>
              <a:arcTo wR="2419125" hR="2419125" stAng="5814467" swAng="982303"/>
            </a:path>
          </a:pathLst>
        </a:custGeom>
        <a:noFill/>
        <a:ln w="22225" cap="flat" cmpd="sng" algn="ctr">
          <a:solidFill>
            <a:scrgbClr r="0" g="0" b="0">
              <a:shade val="50000"/>
              <a:satMod val="103000"/>
            </a:scrgbClr>
          </a:solidFill>
          <a:prstDash val="solid"/>
          <a:tailEnd type="arrow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3867FA4-A613-4921-92BD-CBD0DE5AF6C1}">
      <dsp:nvSpPr>
        <dsp:cNvPr id="0" name=""/>
        <dsp:cNvSpPr/>
      </dsp:nvSpPr>
      <dsp:spPr>
        <a:xfrm>
          <a:off x="3115572" y="4632478"/>
          <a:ext cx="1590479" cy="1164182"/>
        </a:xfrm>
        <a:prstGeom prst="roundRect">
          <a:avLst/>
        </a:prstGeom>
        <a:solidFill>
          <a:srgbClr val="FFFFDD"/>
        </a:solidFill>
        <a:ln w="127000">
          <a:solidFill>
            <a:schemeClr val="tx2">
              <a:lumMod val="60000"/>
              <a:lumOff val="40000"/>
            </a:schemeClr>
          </a:solidFill>
        </a:ln>
        <a:effectLst>
          <a:reflection blurRad="6350" stA="52000" endA="300" endPos="35000" dir="5400000" sy="-100000" algn="bl" rotWithShape="0"/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i="0" kern="1200" dirty="0" smtClean="0">
              <a:solidFill>
                <a:schemeClr val="bg1"/>
              </a:solidFill>
              <a:latin typeface="Arial Narrow" panose="020B0606020202030204" pitchFamily="34" charset="0"/>
            </a:rPr>
            <a:t>ИСПОЛНЕНИЕ БЮДЖЕТА СЕМЕЙКИНСКОГО СЕЛЬСКОГО ПОСЕЛЕНИЯ </a:t>
          </a:r>
          <a:endParaRPr lang="ru-RU" sz="1200" b="1" i="0" kern="1200" dirty="0">
            <a:solidFill>
              <a:schemeClr val="bg1"/>
            </a:solidFill>
            <a:latin typeface="Arial Narrow" panose="020B0606020202030204" pitchFamily="34" charset="0"/>
          </a:endParaRPr>
        </a:p>
      </dsp:txBody>
      <dsp:txXfrm>
        <a:off x="3172403" y="4689309"/>
        <a:ext cx="1476817" cy="1050520"/>
      </dsp:txXfrm>
    </dsp:sp>
    <dsp:sp modelId="{191E1915-7B43-453A-9B3B-8BE365BAB7F0}">
      <dsp:nvSpPr>
        <dsp:cNvPr id="0" name=""/>
        <dsp:cNvSpPr/>
      </dsp:nvSpPr>
      <dsp:spPr>
        <a:xfrm>
          <a:off x="-430665" y="502936"/>
          <a:ext cx="4838251" cy="4838251"/>
        </a:xfrm>
        <a:custGeom>
          <a:avLst/>
          <a:gdLst/>
          <a:ahLst/>
          <a:cxnLst/>
          <a:rect l="0" t="0" r="0" b="0"/>
          <a:pathLst>
            <a:path>
              <a:moveTo>
                <a:pt x="3315257" y="4666150"/>
              </a:moveTo>
              <a:arcTo wR="2419125" hR="2419125" stAng="4095449" swAng="1106389"/>
            </a:path>
          </a:pathLst>
        </a:custGeom>
        <a:noFill/>
        <a:ln w="22225" cap="flat" cmpd="sng" algn="ctr">
          <a:solidFill>
            <a:scrgbClr r="0" g="0" b="0">
              <a:shade val="50000"/>
              <a:satMod val="103000"/>
            </a:scrgbClr>
          </a:solidFill>
          <a:prstDash val="solid"/>
          <a:tailEnd type="arrow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29DDF86-EE24-4644-BF9F-F7994B1A08DB}">
      <dsp:nvSpPr>
        <dsp:cNvPr id="0" name=""/>
        <dsp:cNvSpPr/>
      </dsp:nvSpPr>
      <dsp:spPr>
        <a:xfrm>
          <a:off x="506831" y="4313480"/>
          <a:ext cx="1756623" cy="1024973"/>
        </a:xfrm>
        <a:prstGeom prst="roundRect">
          <a:avLst/>
        </a:prstGeom>
        <a:solidFill>
          <a:srgbClr val="7030A0"/>
        </a:solidFill>
        <a:ln w="127000">
          <a:solidFill>
            <a:schemeClr val="tx2">
              <a:lumMod val="60000"/>
              <a:lumOff val="40000"/>
            </a:schemeClr>
          </a:solidFill>
        </a:ln>
        <a:effectLst>
          <a:reflection blurRad="6350" stA="52000" endA="300" endPos="35000" dir="5400000" sy="-100000" algn="bl" rotWithShape="0"/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1" i="0" kern="1200" dirty="0" smtClean="0">
              <a:solidFill>
                <a:schemeClr val="tx1"/>
              </a:solidFill>
              <a:latin typeface="Arial Narrow" panose="020B0606020202030204" pitchFamily="34" charset="0"/>
            </a:rPr>
            <a:t>ОСУЩЕСТВЛЕНИЕ БЮДЖЕТНОГО УЧЕТА</a:t>
          </a:r>
          <a:endParaRPr lang="ru-RU" sz="1100" b="1" i="0" kern="1200" dirty="0">
            <a:solidFill>
              <a:schemeClr val="tx1"/>
            </a:solidFill>
            <a:latin typeface="Arial Narrow" panose="020B0606020202030204" pitchFamily="34" charset="0"/>
          </a:endParaRPr>
        </a:p>
      </dsp:txBody>
      <dsp:txXfrm>
        <a:off x="556866" y="4363515"/>
        <a:ext cx="1656553" cy="924903"/>
      </dsp:txXfrm>
    </dsp:sp>
    <dsp:sp modelId="{B61698C4-7017-4D89-87F7-56075D701F9E}">
      <dsp:nvSpPr>
        <dsp:cNvPr id="0" name=""/>
        <dsp:cNvSpPr/>
      </dsp:nvSpPr>
      <dsp:spPr>
        <a:xfrm>
          <a:off x="821773" y="835435"/>
          <a:ext cx="4838251" cy="4838251"/>
        </a:xfrm>
        <a:custGeom>
          <a:avLst/>
          <a:gdLst/>
          <a:ahLst/>
          <a:cxnLst/>
          <a:rect l="0" t="0" r="0" b="0"/>
          <a:pathLst>
            <a:path>
              <a:moveTo>
                <a:pt x="201612" y="3385978"/>
              </a:moveTo>
              <a:arcTo wR="2419125" hR="2419125" stAng="9386546" swAng="433583"/>
            </a:path>
          </a:pathLst>
        </a:custGeom>
        <a:noFill/>
        <a:ln w="22225" cap="flat" cmpd="sng" algn="ctr">
          <a:solidFill>
            <a:scrgbClr r="0" g="0" b="0">
              <a:shade val="50000"/>
              <a:satMod val="103000"/>
            </a:scrgbClr>
          </a:solidFill>
          <a:prstDash val="solid"/>
          <a:tailEnd type="arrow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20084B0-DED3-4DEB-8998-F77FEE57635D}">
      <dsp:nvSpPr>
        <dsp:cNvPr id="0" name=""/>
        <dsp:cNvSpPr/>
      </dsp:nvSpPr>
      <dsp:spPr>
        <a:xfrm>
          <a:off x="0" y="2663547"/>
          <a:ext cx="1534000" cy="1173375"/>
        </a:xfrm>
        <a:prstGeom prst="roundRect">
          <a:avLst/>
        </a:prstGeom>
        <a:solidFill>
          <a:srgbClr val="FFFFDD"/>
        </a:solidFill>
        <a:ln w="127000">
          <a:solidFill>
            <a:srgbClr val="C00000"/>
          </a:solidFill>
        </a:ln>
        <a:effectLst>
          <a:reflection blurRad="6350" stA="52000" endA="300" endPos="35000" dir="5400000" sy="-100000" algn="bl" rotWithShape="0"/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1" kern="1200" dirty="0" smtClean="0">
              <a:solidFill>
                <a:schemeClr val="bg1"/>
              </a:solidFill>
              <a:latin typeface="Arial Narrow" panose="020B0606020202030204" pitchFamily="34" charset="0"/>
            </a:rPr>
            <a:t>УТВЕРЖДЕНИЕ ОТЧЕТА ОБ ИСПОЛНЕНИИ БЮДЖЕТА </a:t>
          </a:r>
          <a:r>
            <a:rPr lang="ru-RU" sz="1100" b="1" i="0" kern="1200" dirty="0" smtClean="0">
              <a:solidFill>
                <a:schemeClr val="bg1"/>
              </a:solidFill>
              <a:latin typeface="Arial Narrow" panose="020B0606020202030204" pitchFamily="34" charset="0"/>
            </a:rPr>
            <a:t>СЕМЕЙКИНСКОГО СЕЛЬСКОГО ПОСЕЛЕНИЯ </a:t>
          </a:r>
          <a:endParaRPr lang="ru-RU" sz="1100" b="1" kern="1200" dirty="0">
            <a:solidFill>
              <a:schemeClr val="bg1"/>
            </a:solidFill>
            <a:latin typeface="Arial Narrow" panose="020B0606020202030204" pitchFamily="34" charset="0"/>
          </a:endParaRPr>
        </a:p>
      </dsp:txBody>
      <dsp:txXfrm>
        <a:off x="57279" y="2720826"/>
        <a:ext cx="1419442" cy="1058817"/>
      </dsp:txXfrm>
    </dsp:sp>
    <dsp:sp modelId="{37B34B6A-4DCE-4DE3-951A-2EF6B41DAEEC}">
      <dsp:nvSpPr>
        <dsp:cNvPr id="0" name=""/>
        <dsp:cNvSpPr/>
      </dsp:nvSpPr>
      <dsp:spPr>
        <a:xfrm>
          <a:off x="635413" y="986030"/>
          <a:ext cx="4838251" cy="4838251"/>
        </a:xfrm>
        <a:custGeom>
          <a:avLst/>
          <a:gdLst/>
          <a:ahLst/>
          <a:cxnLst/>
          <a:rect l="0" t="0" r="0" b="0"/>
          <a:pathLst>
            <a:path>
              <a:moveTo>
                <a:pt x="159516" y="1555218"/>
              </a:moveTo>
              <a:arcTo wR="2419125" hR="2419125" stAng="12055389" swAng="555570"/>
            </a:path>
          </a:pathLst>
        </a:custGeom>
        <a:noFill/>
        <a:ln w="22225" cap="flat" cmpd="sng" algn="ctr">
          <a:solidFill>
            <a:scrgbClr r="0" g="0" b="0">
              <a:shade val="50000"/>
              <a:satMod val="103000"/>
            </a:scrgbClr>
          </a:solidFill>
          <a:prstDash val="solid"/>
          <a:tailEnd type="arrow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6BC9EC0-F33D-4C53-893E-E607BC23B588}">
      <dsp:nvSpPr>
        <dsp:cNvPr id="0" name=""/>
        <dsp:cNvSpPr/>
      </dsp:nvSpPr>
      <dsp:spPr>
        <a:xfrm>
          <a:off x="301132" y="898186"/>
          <a:ext cx="1921028" cy="1180448"/>
        </a:xfrm>
        <a:prstGeom prst="roundRect">
          <a:avLst/>
        </a:prstGeom>
        <a:solidFill>
          <a:srgbClr val="FFFFDD"/>
        </a:solidFill>
        <a:ln w="127000">
          <a:solidFill>
            <a:srgbClr val="558ED5"/>
          </a:solidFill>
        </a:ln>
        <a:effectLst>
          <a:reflection blurRad="6350" stA="52000" endA="300" endPos="35000" dir="5400000" sy="-100000" algn="bl" rotWithShape="0"/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1" i="0" kern="1200" dirty="0" smtClean="0">
              <a:solidFill>
                <a:srgbClr val="0070C0"/>
              </a:solidFill>
              <a:latin typeface="Arial Narrow" panose="020B0606020202030204" pitchFamily="34" charset="0"/>
            </a:rPr>
            <a:t>ОРГАНИЗАЦИЯ И ОСУЩЕСТВЛЕНИЕ МУНИЦИПАЛЬНОГО ФИНАНСОВОГО КОНТРОЛЯ</a:t>
          </a:r>
          <a:endParaRPr lang="ru-RU" sz="1100" i="0" kern="1200" dirty="0">
            <a:solidFill>
              <a:srgbClr val="0070C0"/>
            </a:solidFill>
            <a:latin typeface="Arial Narrow" panose="020B0606020202030204" pitchFamily="34" charset="0"/>
          </a:endParaRPr>
        </a:p>
      </dsp:txBody>
      <dsp:txXfrm>
        <a:off x="358757" y="955811"/>
        <a:ext cx="1805778" cy="1065198"/>
      </dsp:txXfrm>
    </dsp:sp>
    <dsp:sp modelId="{6B2E63ED-B4B9-4312-8B34-C6298E61E31E}">
      <dsp:nvSpPr>
        <dsp:cNvPr id="0" name=""/>
        <dsp:cNvSpPr/>
      </dsp:nvSpPr>
      <dsp:spPr>
        <a:xfrm>
          <a:off x="-1217795" y="854089"/>
          <a:ext cx="4838251" cy="4838251"/>
        </a:xfrm>
        <a:custGeom>
          <a:avLst/>
          <a:gdLst/>
          <a:ahLst/>
          <a:cxnLst/>
          <a:rect l="0" t="0" r="0" b="0"/>
          <a:pathLst>
            <a:path>
              <a:moveTo>
                <a:pt x="3084674" y="93353"/>
              </a:moveTo>
              <a:arcTo wR="2419125" hR="2419125" stAng="17158148" swAng="914520"/>
            </a:path>
          </a:pathLst>
        </a:custGeom>
        <a:noFill/>
        <a:ln w="19050" cap="flat" cmpd="sng" algn="ctr">
          <a:noFill/>
          <a:prstDash val="solid"/>
          <a:tailEnd type="arrow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901AFF7-0980-4E45-A67C-DA042EC78CB5}">
      <dsp:nvSpPr>
        <dsp:cNvPr id="0" name=""/>
        <dsp:cNvSpPr/>
      </dsp:nvSpPr>
      <dsp:spPr>
        <a:xfrm>
          <a:off x="0" y="0"/>
          <a:ext cx="8215063" cy="4071600"/>
        </a:xfrm>
        <a:prstGeom prst="roundRect">
          <a:avLst/>
        </a:prstGeom>
        <a:solidFill>
          <a:schemeClr val="tx2">
            <a:alpha val="94000"/>
          </a:schemeClr>
        </a:solidFill>
        <a:ln w="25400" cap="flat" cmpd="sng" algn="ctr">
          <a:solidFill>
            <a:schemeClr val="accent1">
              <a:lumMod val="10000"/>
              <a:lumOff val="9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ctr" defTabSz="1289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900" kern="1200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Расходы бюджета - это средства, выплачиваемые из бюджета на реализацию расходных обязательств Семейкинского сельского поселения, то есть расходов, необходимость которых установлена муниципальными правовыми актами органов местного самоуправления в соответствии с федеральными законами, законами субъекта Российской Федерации.</a:t>
          </a:r>
          <a:endParaRPr lang="ru-RU" sz="2900" kern="1200" dirty="0">
            <a:solidFill>
              <a:schemeClr val="bg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98759" y="198759"/>
        <a:ext cx="7817545" cy="367408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5">
  <dgm:title val=""/>
  <dgm:desc val=""/>
  <dgm:catLst>
    <dgm:cat type="cycle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fact="-1"/>
          <dgm:constr type="diam" for="ch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2"/>
                <dgm:constr type="endPad" refType="connDist" fact="0.2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0.05523</cdr:x>
      <cdr:y>0.1015</cdr:y>
    </cdr:from>
    <cdr:to>
      <cdr:x>0.13708</cdr:x>
      <cdr:y>0.20364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616923" y="495574"/>
          <a:ext cx="914400" cy="49876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9F70DC5-A90E-4BB7-8392-1BD4240A933A}" type="datetimeFigureOut">
              <a:rPr lang="ru-RU" smtClean="0"/>
              <a:pPr/>
              <a:t>29.05.2025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2EC8502-79F6-42DE-841C-CA32ED9C290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79177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EC8502-79F6-42DE-841C-CA32ED9C2907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907856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EC8502-79F6-42DE-841C-CA32ED9C2907}" type="slidenum">
              <a:rPr lang="ru-RU" smtClean="0"/>
              <a:pPr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008313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68400" y="1243013"/>
            <a:ext cx="4460875" cy="334645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320525-7830-48CD-A89F-4C48CDC6988E}" type="slidenum">
              <a:rPr lang="ru-RU" smtClean="0"/>
              <a:pPr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07581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EC8502-79F6-42DE-841C-CA32ED9C2907}" type="slidenum">
              <a:rPr lang="ru-RU" smtClean="0"/>
              <a:pPr/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24934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1F6F18-AA0A-463F-A5C9-4C26C4D428AE}" type="datetimeFigureOut">
              <a:rPr lang="ru-RU" smtClean="0"/>
              <a:pPr/>
              <a:t>29.05.2025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445B88-B0F4-4128-9DED-4761DAB75E3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1F6F18-AA0A-463F-A5C9-4C26C4D428AE}" type="datetimeFigureOut">
              <a:rPr lang="ru-RU" smtClean="0"/>
              <a:pPr/>
              <a:t>29.05.2025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445B88-B0F4-4128-9DED-4761DAB75E3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1F6F18-AA0A-463F-A5C9-4C26C4D428AE}" type="datetimeFigureOut">
              <a:rPr lang="ru-RU" smtClean="0"/>
              <a:pPr/>
              <a:t>29.05.2025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445B88-B0F4-4128-9DED-4761DAB75E3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1F6F18-AA0A-463F-A5C9-4C26C4D428AE}" type="datetimeFigureOut">
              <a:rPr lang="ru-RU" smtClean="0"/>
              <a:pPr/>
              <a:t>29.05.2025</a:t>
            </a:fld>
            <a:endParaRPr lang="ru-RU" dirty="0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445B88-B0F4-4128-9DED-4761DAB75E3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1F6F18-AA0A-463F-A5C9-4C26C4D428AE}" type="datetimeFigureOut">
              <a:rPr lang="ru-RU" smtClean="0"/>
              <a:pPr/>
              <a:t>29.05.2025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445B88-B0F4-4128-9DED-4761DAB75E3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1F6F18-AA0A-463F-A5C9-4C26C4D428AE}" type="datetimeFigureOut">
              <a:rPr lang="ru-RU" smtClean="0"/>
              <a:pPr/>
              <a:t>29.05.2025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445B88-B0F4-4128-9DED-4761DAB75E3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1F6F18-AA0A-463F-A5C9-4C26C4D428AE}" type="datetimeFigureOut">
              <a:rPr lang="ru-RU" smtClean="0"/>
              <a:pPr/>
              <a:t>29.05.2025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445B88-B0F4-4128-9DED-4761DAB75E3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1F6F18-AA0A-463F-A5C9-4C26C4D428AE}" type="datetimeFigureOut">
              <a:rPr lang="ru-RU" smtClean="0"/>
              <a:pPr/>
              <a:t>29.05.2025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445B88-B0F4-4128-9DED-4761DAB75E3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1F6F18-AA0A-463F-A5C9-4C26C4D428AE}" type="datetimeFigureOut">
              <a:rPr lang="ru-RU" smtClean="0"/>
              <a:pPr/>
              <a:t>29.05.2025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445B88-B0F4-4128-9DED-4761DAB75E3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1F6F18-AA0A-463F-A5C9-4C26C4D428AE}" type="datetimeFigureOut">
              <a:rPr lang="ru-RU" smtClean="0"/>
              <a:pPr/>
              <a:t>29.05.2025</a:t>
            </a:fld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445B88-B0F4-4128-9DED-4761DAB75E3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1F6F18-AA0A-463F-A5C9-4C26C4D428AE}" type="datetimeFigureOut">
              <a:rPr lang="ru-RU" smtClean="0"/>
              <a:pPr/>
              <a:t>29.05.2025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445B88-B0F4-4128-9DED-4761DAB75E3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1F6F18-AA0A-463F-A5C9-4C26C4D428AE}" type="datetimeFigureOut">
              <a:rPr lang="ru-RU" smtClean="0"/>
              <a:pPr/>
              <a:t>29.05.2025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445B88-B0F4-4128-9DED-4761DAB75E3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1F6F18-AA0A-463F-A5C9-4C26C4D428AE}" type="datetimeFigureOut">
              <a:rPr lang="ru-RU" smtClean="0"/>
              <a:pPr/>
              <a:t>29.05.2025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C3445B88-B0F4-4128-9DED-4761DAB75E3E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1F6F18-AA0A-463F-A5C9-4C26C4D428AE}" type="datetimeFigureOut">
              <a:rPr lang="ru-RU" smtClean="0"/>
              <a:pPr/>
              <a:t>29.05.2025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445B88-B0F4-4128-9DED-4761DAB75E3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1F6F18-AA0A-463F-A5C9-4C26C4D428AE}" type="datetimeFigureOut">
              <a:rPr lang="ru-RU" smtClean="0"/>
              <a:pPr/>
              <a:t>29.05.2025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445B88-B0F4-4128-9DED-4761DAB75E3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1F6F18-AA0A-463F-A5C9-4C26C4D428AE}" type="datetimeFigureOut">
              <a:rPr lang="ru-RU" smtClean="0"/>
              <a:pPr/>
              <a:t>29.05.2025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445B88-B0F4-4128-9DED-4761DAB75E3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1F6F18-AA0A-463F-A5C9-4C26C4D428AE}" type="datetimeFigureOut">
              <a:rPr lang="ru-RU" smtClean="0"/>
              <a:pPr/>
              <a:t>29.05.2025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445B88-B0F4-4128-9DED-4761DAB75E3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1F6F18-AA0A-463F-A5C9-4C26C4D428AE}" type="datetimeFigureOut">
              <a:rPr lang="ru-RU" smtClean="0"/>
              <a:pPr/>
              <a:t>29.05.2025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445B88-B0F4-4128-9DED-4761DAB75E3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1F6F18-AA0A-463F-A5C9-4C26C4D428AE}" type="datetimeFigureOut">
              <a:rPr lang="ru-RU" smtClean="0"/>
              <a:pPr/>
              <a:t>29.05.2025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445B88-B0F4-4128-9DED-4761DAB75E3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1F6F18-AA0A-463F-A5C9-4C26C4D428AE}" type="datetimeFigureOut">
              <a:rPr lang="ru-RU" smtClean="0"/>
              <a:pPr/>
              <a:t>29.05.2025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445B88-B0F4-4128-9DED-4761DAB75E3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1F6F18-AA0A-463F-A5C9-4C26C4D428AE}" type="datetimeFigureOut">
              <a:rPr lang="ru-RU" smtClean="0"/>
              <a:pPr/>
              <a:t>29.05.2025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445B88-B0F4-4128-9DED-4761DAB75E3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1F6F18-AA0A-463F-A5C9-4C26C4D428AE}" type="datetimeFigureOut">
              <a:rPr lang="ru-RU" smtClean="0"/>
              <a:pPr/>
              <a:t>29.05.2025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445B88-B0F4-4128-9DED-4761DAB75E3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1F6F18-AA0A-463F-A5C9-4C26C4D428AE}" type="datetimeFigureOut">
              <a:rPr lang="ru-RU" smtClean="0"/>
              <a:pPr/>
              <a:t>29.05.2025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445B88-B0F4-4128-9DED-4761DAB75E3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11F6F18-AA0A-463F-A5C9-4C26C4D428AE}" type="datetimeFigureOut">
              <a:rPr lang="ru-RU" smtClean="0"/>
              <a:pPr/>
              <a:t>29.05.2025</a:t>
            </a:fld>
            <a:endParaRPr lang="ru-RU" dirty="0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C3445B88-B0F4-4128-9DED-4761DAB75E3E}" type="slidenum">
              <a:rPr lang="ru-RU" smtClean="0"/>
              <a:pPr/>
              <a:t>‹#›</a:t>
            </a:fld>
            <a:endParaRPr lang="ru-RU" dirty="0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mailto:semeikino@yandex.ru" TargetMode="External"/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hyperlink" Target="mailto:semeikino@ivreg.ru" TargetMode="External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3" Type="http://schemas.openxmlformats.org/officeDocument/2006/relationships/diagramLayout" Target="../diagrams/layout1.xml"/><Relationship Id="rId7" Type="http://schemas.openxmlformats.org/officeDocument/2006/relationships/image" Target="../media/image2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4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 idx="4294967295"/>
          </p:nvPr>
        </p:nvSpPr>
        <p:spPr>
          <a:xfrm>
            <a:off x="611560" y="2132856"/>
            <a:ext cx="7999412" cy="2447925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00CC"/>
                </a:solidFill>
                <a:effectLst/>
                <a:latin typeface="Arial Black" pitchFamily="34" charset="0"/>
              </a:rPr>
              <a:t>БЮДЖЕТ ДЛЯ ГРАЖДАН </a:t>
            </a:r>
            <a:r>
              <a:rPr lang="ru-RU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00CC"/>
                </a:solidFill>
                <a:effectLst/>
                <a:latin typeface="Arial Black" pitchFamily="34" charset="0"/>
              </a:rPr>
              <a:t/>
            </a:r>
            <a:br>
              <a:rPr lang="ru-RU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00CC"/>
                </a:solidFill>
                <a:effectLst/>
                <a:latin typeface="Arial Black" pitchFamily="34" charset="0"/>
              </a:rPr>
            </a:br>
            <a:r>
              <a:rPr lang="ru-RU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00CC"/>
                </a:solidFill>
                <a:effectLst/>
                <a:latin typeface="Arial Black" pitchFamily="34" charset="0"/>
              </a:rPr>
              <a:t>к решению от 23.12.2024 № 53</a:t>
            </a:r>
            <a:br>
              <a:rPr lang="ru-RU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00CC"/>
                </a:solidFill>
                <a:effectLst/>
                <a:latin typeface="Arial Black" pitchFamily="34" charset="0"/>
              </a:rPr>
            </a:br>
            <a:r>
              <a:rPr lang="ru-RU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00CC"/>
                </a:solidFill>
                <a:effectLst/>
                <a:latin typeface="Arial Black" pitchFamily="34" charset="0"/>
              </a:rPr>
              <a:t> «О </a:t>
            </a:r>
            <a:r>
              <a:rPr lang="ru-RU" sz="28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00CC"/>
                </a:solidFill>
                <a:effectLst/>
                <a:latin typeface="Arial Black" pitchFamily="34" charset="0"/>
              </a:rPr>
              <a:t>бюджете Семейкинского сельского поселения на </a:t>
            </a:r>
            <a:r>
              <a:rPr lang="ru-RU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00CC"/>
                </a:solidFill>
                <a:effectLst/>
                <a:latin typeface="Arial Black" pitchFamily="34" charset="0"/>
              </a:rPr>
              <a:t>2025 </a:t>
            </a:r>
            <a:r>
              <a:rPr lang="ru-RU" sz="28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00CC"/>
                </a:solidFill>
                <a:effectLst/>
                <a:latin typeface="Arial Black" pitchFamily="34" charset="0"/>
              </a:rPr>
              <a:t>и на плановый период </a:t>
            </a:r>
            <a:r>
              <a:rPr lang="ru-RU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00CC"/>
                </a:solidFill>
                <a:effectLst/>
                <a:latin typeface="Arial Black" pitchFamily="34" charset="0"/>
              </a:rPr>
              <a:t>2026 </a:t>
            </a:r>
            <a:r>
              <a:rPr lang="ru-RU" sz="28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00CC"/>
                </a:solidFill>
                <a:effectLst/>
                <a:latin typeface="Arial Black" pitchFamily="34" charset="0"/>
              </a:rPr>
              <a:t>и </a:t>
            </a:r>
            <a:r>
              <a:rPr lang="ru-RU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00CC"/>
                </a:solidFill>
                <a:effectLst/>
                <a:latin typeface="Arial Black" pitchFamily="34" charset="0"/>
              </a:rPr>
              <a:t>2027годов</a:t>
            </a:r>
            <a:r>
              <a:rPr lang="ru-RU" sz="28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00CC"/>
                </a:solidFill>
                <a:effectLst/>
                <a:latin typeface="Arial Black" pitchFamily="34" charset="0"/>
              </a:rPr>
              <a:t>» </a:t>
            </a:r>
            <a:endParaRPr lang="ru-RU" sz="2800" dirty="0">
              <a:solidFill>
                <a:srgbClr val="0000CC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19532393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908720"/>
            <a:ext cx="7992888" cy="593711"/>
          </a:xfrm>
          <a:noFill/>
        </p:spPr>
        <p:txBody>
          <a:bodyPr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1800" b="1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Основные характеристики </a:t>
            </a:r>
            <a:r>
              <a:rPr lang="ru-RU" sz="1800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бюджета</a:t>
            </a:r>
            <a:br>
              <a:rPr lang="ru-RU" sz="1800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err="1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Семейкинского</a:t>
            </a:r>
            <a:r>
              <a:rPr lang="ru-RU" sz="1800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b="1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сельского поселения на </a:t>
            </a:r>
            <a:r>
              <a:rPr lang="ru-RU" sz="1800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2025 </a:t>
            </a:r>
            <a:r>
              <a:rPr lang="ru-RU" sz="1800" b="1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1800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2027 </a:t>
            </a:r>
            <a:r>
              <a:rPr lang="ru-RU" sz="1800" b="1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годы (тыс</a:t>
            </a:r>
            <a:r>
              <a:rPr lang="ru-RU" sz="1800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. руб</a:t>
            </a:r>
            <a:r>
              <a:rPr lang="ru-RU" sz="1800" b="1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.)</a:t>
            </a:r>
            <a:endParaRPr lang="ru-RU" sz="1800" b="1" dirty="0">
              <a:ln w="11430"/>
              <a:solidFill>
                <a:srgbClr val="0000CC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29769120"/>
              </p:ext>
            </p:extLst>
          </p:nvPr>
        </p:nvGraphicFramePr>
        <p:xfrm>
          <a:off x="395536" y="1628800"/>
          <a:ext cx="8496944" cy="5003156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203842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313195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298752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258522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1329175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1258880"/>
              </a:tblGrid>
              <a:tr h="725974"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/>
                        <a:t>Показатели</a:t>
                      </a:r>
                      <a:endParaRPr lang="ru-RU" sz="15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4406" marR="8440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/>
                        <a:t>Исполнено</a:t>
                      </a:r>
                      <a:r>
                        <a:rPr lang="ru-RU" sz="1500" baseline="0" dirty="0" smtClean="0"/>
                        <a:t> в 2023 году</a:t>
                      </a:r>
                      <a:r>
                        <a:rPr lang="ru-RU" sz="1500" dirty="0" smtClean="0"/>
                        <a:t>,</a:t>
                      </a:r>
                    </a:p>
                    <a:p>
                      <a:pPr algn="ctr"/>
                      <a:r>
                        <a:rPr lang="ru-RU" sz="1500" dirty="0" smtClean="0"/>
                        <a:t>(тыс. руб.)</a:t>
                      </a:r>
                      <a:endParaRPr lang="ru-RU" sz="15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4406" marR="8440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/>
                        <a:t>Оценка за 2024 год,</a:t>
                      </a: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500" dirty="0" smtClean="0"/>
                        <a:t>(тыс. руб.)</a:t>
                      </a:r>
                      <a:endParaRPr lang="ru-RU" sz="1500" b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4406" marR="8440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/>
                        <a:t>2025 год,</a:t>
                      </a: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500" dirty="0" smtClean="0"/>
                        <a:t>(тыс. руб.)</a:t>
                      </a:r>
                    </a:p>
                    <a:p>
                      <a:pPr algn="ctr"/>
                      <a:endParaRPr lang="ru-RU" sz="1500" b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4406" marR="84406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500" dirty="0" smtClean="0"/>
                        <a:t>2026 год,</a:t>
                      </a: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500" dirty="0" smtClean="0"/>
                        <a:t>(тыс. руб.)</a:t>
                      </a:r>
                    </a:p>
                    <a:p>
                      <a:pPr algn="ctr"/>
                      <a:endParaRPr lang="ru-RU" sz="15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4406" marR="84406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500" dirty="0" smtClean="0"/>
                        <a:t>2027 год,</a:t>
                      </a: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500" dirty="0" smtClean="0"/>
                        <a:t>(тыс. руб.)</a:t>
                      </a: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500" dirty="0" smtClean="0"/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500" dirty="0" smtClean="0"/>
                    </a:p>
                    <a:p>
                      <a:pPr algn="ctr"/>
                      <a:endParaRPr lang="ru-RU" sz="15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4406" marR="84406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98966">
                <a:tc>
                  <a:txBody>
                    <a:bodyPr/>
                    <a:lstStyle/>
                    <a:p>
                      <a:r>
                        <a:rPr lang="ru-RU" sz="1500" dirty="0" smtClean="0"/>
                        <a:t>Доходы -всего</a:t>
                      </a:r>
                      <a:endParaRPr lang="ru-RU" sz="1500" b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4406" marR="8440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b="1" dirty="0" smtClean="0">
                          <a:latin typeface="+mj-lt"/>
                        </a:rPr>
                        <a:t>14748,1</a:t>
                      </a:r>
                      <a:endParaRPr lang="ru-RU" sz="1500" b="1" dirty="0">
                        <a:solidFill>
                          <a:schemeClr val="bg1"/>
                        </a:solidFill>
                        <a:latin typeface="+mj-lt"/>
                        <a:cs typeface="Times New Roman" panose="02020603050405020304" pitchFamily="18" charset="0"/>
                      </a:endParaRPr>
                    </a:p>
                  </a:txBody>
                  <a:tcPr marL="84406" marR="8440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b="1" dirty="0" smtClean="0">
                          <a:latin typeface="+mj-lt"/>
                        </a:rPr>
                        <a:t>18145,8</a:t>
                      </a:r>
                      <a:endParaRPr lang="ru-RU" sz="1500" b="1" dirty="0">
                        <a:solidFill>
                          <a:schemeClr val="bg1"/>
                        </a:solidFill>
                        <a:latin typeface="+mj-lt"/>
                        <a:cs typeface="Times New Roman" panose="02020603050405020304" pitchFamily="18" charset="0"/>
                      </a:endParaRPr>
                    </a:p>
                  </a:txBody>
                  <a:tcPr marL="84406" marR="8440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b="1" dirty="0" smtClean="0">
                          <a:latin typeface="+mj-lt"/>
                        </a:rPr>
                        <a:t>17240,2</a:t>
                      </a:r>
                      <a:endParaRPr lang="ru-RU" sz="1500" b="1" dirty="0">
                        <a:solidFill>
                          <a:schemeClr val="bg1"/>
                        </a:solidFill>
                        <a:latin typeface="+mj-lt"/>
                        <a:cs typeface="Times New Roman" panose="02020603050405020304" pitchFamily="18" charset="0"/>
                      </a:endParaRPr>
                    </a:p>
                  </a:txBody>
                  <a:tcPr marL="84406" marR="8440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b="1" dirty="0" smtClean="0">
                          <a:latin typeface="+mj-lt"/>
                        </a:rPr>
                        <a:t>14520,8</a:t>
                      </a:r>
                      <a:endParaRPr lang="ru-RU" sz="1500" b="1" dirty="0">
                        <a:latin typeface="+mj-lt"/>
                        <a:cs typeface="Times New Roman" panose="02020603050405020304" pitchFamily="18" charset="0"/>
                      </a:endParaRPr>
                    </a:p>
                  </a:txBody>
                  <a:tcPr marL="84406" marR="8440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b="1" dirty="0" smtClean="0">
                          <a:latin typeface="+mj-lt"/>
                        </a:rPr>
                        <a:t>11477,9</a:t>
                      </a:r>
                      <a:endParaRPr lang="ru-RU" sz="1500" b="1" dirty="0">
                        <a:latin typeface="+mj-lt"/>
                        <a:cs typeface="Times New Roman" panose="02020603050405020304" pitchFamily="18" charset="0"/>
                      </a:endParaRPr>
                    </a:p>
                  </a:txBody>
                  <a:tcPr marL="84406" marR="84406" anchor="ctr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774293">
                <a:tc>
                  <a:txBody>
                    <a:bodyPr/>
                    <a:lstStyle/>
                    <a:p>
                      <a:r>
                        <a:rPr lang="ru-RU" sz="1500" dirty="0" smtClean="0"/>
                        <a:t>Налоговые и неналоговые доходы,</a:t>
                      </a:r>
                      <a:r>
                        <a:rPr lang="ru-RU" sz="1500" baseline="0" dirty="0" smtClean="0"/>
                        <a:t> из них:</a:t>
                      </a:r>
                      <a:endParaRPr lang="ru-RU" sz="1500" b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4406" marR="84406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500" b="1" dirty="0" smtClean="0">
                          <a:latin typeface="+mj-lt"/>
                        </a:rPr>
                        <a:t>2372,1</a:t>
                      </a:r>
                      <a:endParaRPr lang="ru-RU" sz="1500" b="1" dirty="0" smtClean="0">
                        <a:solidFill>
                          <a:schemeClr val="bg1"/>
                        </a:solidFill>
                        <a:latin typeface="+mj-lt"/>
                        <a:cs typeface="Times New Roman" panose="02020603050405020304" pitchFamily="18" charset="0"/>
                      </a:endParaRPr>
                    </a:p>
                  </a:txBody>
                  <a:tcPr marL="84406" marR="8440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b="1" dirty="0" smtClean="0">
                          <a:latin typeface="+mj-lt"/>
                        </a:rPr>
                        <a:t>2492,5</a:t>
                      </a:r>
                      <a:endParaRPr lang="ru-RU" sz="1500" b="1" dirty="0">
                        <a:solidFill>
                          <a:schemeClr val="bg1"/>
                        </a:solidFill>
                        <a:latin typeface="+mj-lt"/>
                        <a:cs typeface="Times New Roman" panose="02020603050405020304" pitchFamily="18" charset="0"/>
                      </a:endParaRPr>
                    </a:p>
                  </a:txBody>
                  <a:tcPr marL="84406" marR="8440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b="1" dirty="0" smtClean="0">
                          <a:latin typeface="+mj-lt"/>
                        </a:rPr>
                        <a:t>2507,8</a:t>
                      </a:r>
                      <a:endParaRPr lang="ru-RU" sz="1500" b="1" dirty="0">
                        <a:latin typeface="+mj-lt"/>
                        <a:cs typeface="Times New Roman" panose="02020603050405020304" pitchFamily="18" charset="0"/>
                      </a:endParaRPr>
                    </a:p>
                  </a:txBody>
                  <a:tcPr marL="84406" marR="8440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b="1" dirty="0" smtClean="0">
                          <a:latin typeface="+mj-lt"/>
                        </a:rPr>
                        <a:t>2524,8</a:t>
                      </a:r>
                      <a:endParaRPr lang="ru-RU" sz="1500" b="1" dirty="0">
                        <a:latin typeface="+mj-lt"/>
                        <a:cs typeface="Times New Roman" panose="02020603050405020304" pitchFamily="18" charset="0"/>
                      </a:endParaRPr>
                    </a:p>
                  </a:txBody>
                  <a:tcPr marL="84406" marR="8440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b="1" dirty="0" smtClean="0">
                          <a:latin typeface="+mj-lt"/>
                        </a:rPr>
                        <a:t>2541,8</a:t>
                      </a:r>
                      <a:endParaRPr lang="ru-RU" sz="1500" b="1" dirty="0">
                        <a:latin typeface="+mj-lt"/>
                        <a:cs typeface="Times New Roman" panose="02020603050405020304" pitchFamily="18" charset="0"/>
                      </a:endParaRPr>
                    </a:p>
                  </a:txBody>
                  <a:tcPr marL="84406" marR="84406" anchor="ctr"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477026">
                <a:tc>
                  <a:txBody>
                    <a:bodyPr/>
                    <a:lstStyle/>
                    <a:p>
                      <a:r>
                        <a:rPr lang="ru-RU" sz="1500" dirty="0" smtClean="0"/>
                        <a:t>Налоговые</a:t>
                      </a:r>
                      <a:r>
                        <a:rPr lang="ru-RU" sz="1500" baseline="0" dirty="0" smtClean="0"/>
                        <a:t> доходы</a:t>
                      </a:r>
                      <a:endParaRPr lang="ru-RU" sz="1500" b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4406" marR="8440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b="1" dirty="0" smtClean="0">
                          <a:latin typeface="+mj-lt"/>
                        </a:rPr>
                        <a:t>2025,6</a:t>
                      </a:r>
                      <a:endParaRPr lang="ru-RU" sz="1500" b="1" dirty="0">
                        <a:solidFill>
                          <a:schemeClr val="bg1"/>
                        </a:solidFill>
                        <a:latin typeface="+mj-lt"/>
                        <a:cs typeface="Times New Roman" panose="02020603050405020304" pitchFamily="18" charset="0"/>
                      </a:endParaRPr>
                    </a:p>
                  </a:txBody>
                  <a:tcPr marL="84406" marR="8440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b="1" dirty="0" smtClean="0">
                          <a:latin typeface="+mj-lt"/>
                        </a:rPr>
                        <a:t>1937,3</a:t>
                      </a:r>
                      <a:endParaRPr lang="ru-RU" sz="1500" b="1" dirty="0">
                        <a:solidFill>
                          <a:schemeClr val="bg1"/>
                        </a:solidFill>
                        <a:latin typeface="+mj-lt"/>
                        <a:cs typeface="Times New Roman" panose="02020603050405020304" pitchFamily="18" charset="0"/>
                      </a:endParaRPr>
                    </a:p>
                  </a:txBody>
                  <a:tcPr marL="84406" marR="8440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b="1" dirty="0" smtClean="0">
                          <a:latin typeface="+mj-lt"/>
                        </a:rPr>
                        <a:t>2044,0</a:t>
                      </a:r>
                      <a:endParaRPr lang="ru-RU" sz="1500" b="1" dirty="0">
                        <a:solidFill>
                          <a:schemeClr val="bg1"/>
                        </a:solidFill>
                        <a:latin typeface="+mj-lt"/>
                        <a:cs typeface="Times New Roman" panose="02020603050405020304" pitchFamily="18" charset="0"/>
                      </a:endParaRPr>
                    </a:p>
                  </a:txBody>
                  <a:tcPr marL="84406" marR="8440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b="1" dirty="0" smtClean="0">
                          <a:latin typeface="+mj-lt"/>
                        </a:rPr>
                        <a:t>2061,0</a:t>
                      </a:r>
                      <a:endParaRPr lang="ru-RU" sz="1500" b="1" dirty="0">
                        <a:solidFill>
                          <a:schemeClr val="bg1"/>
                        </a:solidFill>
                        <a:latin typeface="+mj-lt"/>
                        <a:cs typeface="Times New Roman" panose="02020603050405020304" pitchFamily="18" charset="0"/>
                      </a:endParaRPr>
                    </a:p>
                  </a:txBody>
                  <a:tcPr marL="84406" marR="8440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b="1" dirty="0" smtClean="0">
                          <a:latin typeface="+mj-lt"/>
                        </a:rPr>
                        <a:t>2078,0</a:t>
                      </a:r>
                      <a:endParaRPr lang="ru-RU" sz="1500" b="1" dirty="0">
                        <a:solidFill>
                          <a:schemeClr val="bg1"/>
                        </a:solidFill>
                        <a:latin typeface="+mj-lt"/>
                        <a:cs typeface="Times New Roman" panose="02020603050405020304" pitchFamily="18" charset="0"/>
                      </a:endParaRPr>
                    </a:p>
                  </a:txBody>
                  <a:tcPr marL="84406" marR="84406" anchor="ctr"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481426">
                <a:tc>
                  <a:txBody>
                    <a:bodyPr/>
                    <a:lstStyle/>
                    <a:p>
                      <a:r>
                        <a:rPr lang="ru-RU" sz="1500" dirty="0" smtClean="0"/>
                        <a:t>Неналоговые доходы</a:t>
                      </a:r>
                      <a:endParaRPr lang="ru-RU" sz="1500" b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4406" marR="8440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b="1" dirty="0" smtClean="0">
                          <a:latin typeface="+mj-lt"/>
                        </a:rPr>
                        <a:t>346,5</a:t>
                      </a:r>
                      <a:endParaRPr lang="ru-RU" sz="1500" b="1" dirty="0">
                        <a:solidFill>
                          <a:schemeClr val="bg1"/>
                        </a:solidFill>
                        <a:latin typeface="+mj-lt"/>
                        <a:cs typeface="Times New Roman" panose="02020603050405020304" pitchFamily="18" charset="0"/>
                      </a:endParaRPr>
                    </a:p>
                  </a:txBody>
                  <a:tcPr marL="84406" marR="8440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b="1" dirty="0" smtClean="0">
                          <a:latin typeface="+mj-lt"/>
                        </a:rPr>
                        <a:t>555,2</a:t>
                      </a:r>
                      <a:endParaRPr lang="ru-RU" sz="1500" b="1" dirty="0">
                        <a:solidFill>
                          <a:schemeClr val="bg1"/>
                        </a:solidFill>
                        <a:latin typeface="+mj-lt"/>
                        <a:cs typeface="Times New Roman" panose="02020603050405020304" pitchFamily="18" charset="0"/>
                      </a:endParaRPr>
                    </a:p>
                  </a:txBody>
                  <a:tcPr marL="84406" marR="8440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b="1" dirty="0" smtClean="0">
                          <a:latin typeface="+mj-lt"/>
                        </a:rPr>
                        <a:t>463,8</a:t>
                      </a:r>
                      <a:endParaRPr lang="ru-RU" sz="1500" b="1" dirty="0">
                        <a:solidFill>
                          <a:schemeClr val="bg1"/>
                        </a:solidFill>
                        <a:latin typeface="+mj-lt"/>
                        <a:cs typeface="Times New Roman" panose="02020603050405020304" pitchFamily="18" charset="0"/>
                      </a:endParaRPr>
                    </a:p>
                  </a:txBody>
                  <a:tcPr marL="84406" marR="8440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b="1" dirty="0" smtClean="0">
                          <a:latin typeface="+mj-lt"/>
                        </a:rPr>
                        <a:t>463,8</a:t>
                      </a:r>
                      <a:endParaRPr lang="ru-RU" sz="1500" b="1" dirty="0">
                        <a:solidFill>
                          <a:schemeClr val="bg1"/>
                        </a:solidFill>
                        <a:latin typeface="+mj-lt"/>
                        <a:cs typeface="Times New Roman" panose="02020603050405020304" pitchFamily="18" charset="0"/>
                      </a:endParaRPr>
                    </a:p>
                  </a:txBody>
                  <a:tcPr marL="84406" marR="8440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b="1" dirty="0" smtClean="0">
                          <a:latin typeface="+mj-lt"/>
                        </a:rPr>
                        <a:t>463,8</a:t>
                      </a:r>
                      <a:endParaRPr lang="ru-RU" sz="1500" b="1" dirty="0">
                        <a:solidFill>
                          <a:schemeClr val="bg1"/>
                        </a:solidFill>
                        <a:latin typeface="+mj-lt"/>
                        <a:cs typeface="Times New Roman" panose="02020603050405020304" pitchFamily="18" charset="0"/>
                      </a:endParaRPr>
                    </a:p>
                  </a:txBody>
                  <a:tcPr marL="84406" marR="84406" anchor="ctr"/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525228">
                <a:tc>
                  <a:txBody>
                    <a:bodyPr/>
                    <a:lstStyle/>
                    <a:p>
                      <a:r>
                        <a:rPr lang="ru-RU" sz="1500" dirty="0" smtClean="0"/>
                        <a:t>Безвозмездные поступления</a:t>
                      </a:r>
                      <a:endParaRPr lang="ru-RU" sz="1500" b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4406" marR="84406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500" b="1" dirty="0" smtClean="0">
                          <a:latin typeface="+mj-lt"/>
                        </a:rPr>
                        <a:t>12376,0</a:t>
                      </a:r>
                      <a:endParaRPr lang="ru-RU" sz="1500" b="1" dirty="0" smtClean="0">
                        <a:solidFill>
                          <a:schemeClr val="bg1"/>
                        </a:solidFill>
                        <a:latin typeface="+mj-lt"/>
                        <a:cs typeface="Times New Roman" panose="02020603050405020304" pitchFamily="18" charset="0"/>
                      </a:endParaRPr>
                    </a:p>
                  </a:txBody>
                  <a:tcPr marL="84406" marR="8440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b="1" dirty="0" smtClean="0">
                          <a:latin typeface="+mj-lt"/>
                        </a:rPr>
                        <a:t>15653,3</a:t>
                      </a:r>
                      <a:endParaRPr lang="ru-RU" sz="1500" b="1" dirty="0">
                        <a:solidFill>
                          <a:schemeClr val="bg1"/>
                        </a:solidFill>
                        <a:latin typeface="+mj-lt"/>
                        <a:cs typeface="Times New Roman" panose="02020603050405020304" pitchFamily="18" charset="0"/>
                      </a:endParaRPr>
                    </a:p>
                  </a:txBody>
                  <a:tcPr marL="84406" marR="8440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b="1" dirty="0" smtClean="0">
                          <a:latin typeface="+mj-lt"/>
                        </a:rPr>
                        <a:t>14732,4</a:t>
                      </a:r>
                      <a:endParaRPr lang="ru-RU" sz="1500" b="1" dirty="0">
                        <a:solidFill>
                          <a:schemeClr val="bg1"/>
                        </a:solidFill>
                        <a:latin typeface="+mj-lt"/>
                        <a:cs typeface="Times New Roman" panose="02020603050405020304" pitchFamily="18" charset="0"/>
                      </a:endParaRPr>
                    </a:p>
                  </a:txBody>
                  <a:tcPr marL="84406" marR="8440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b="1" dirty="0" smtClean="0">
                          <a:latin typeface="+mj-lt"/>
                        </a:rPr>
                        <a:t>11996,0</a:t>
                      </a:r>
                      <a:endParaRPr lang="ru-RU" sz="1500" b="1" dirty="0">
                        <a:solidFill>
                          <a:schemeClr val="bg1"/>
                        </a:solidFill>
                        <a:latin typeface="+mj-lt"/>
                        <a:cs typeface="Times New Roman" panose="02020603050405020304" pitchFamily="18" charset="0"/>
                      </a:endParaRPr>
                    </a:p>
                  </a:txBody>
                  <a:tcPr marL="84406" marR="8440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b="1" dirty="0" smtClean="0">
                          <a:latin typeface="+mj-lt"/>
                        </a:rPr>
                        <a:t>8936,1</a:t>
                      </a:r>
                      <a:endParaRPr lang="ru-RU" sz="1500" b="1" dirty="0">
                        <a:solidFill>
                          <a:schemeClr val="bg1"/>
                        </a:solidFill>
                        <a:latin typeface="+mj-lt"/>
                        <a:cs typeface="Times New Roman" panose="02020603050405020304" pitchFamily="18" charset="0"/>
                      </a:endParaRPr>
                    </a:p>
                  </a:txBody>
                  <a:tcPr marL="84406" marR="84406" anchor="ctr"/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430410">
                <a:tc>
                  <a:txBody>
                    <a:bodyPr/>
                    <a:lstStyle/>
                    <a:p>
                      <a:r>
                        <a:rPr lang="ru-RU" sz="1500" dirty="0" smtClean="0"/>
                        <a:t>Расходы</a:t>
                      </a:r>
                      <a:endParaRPr lang="ru-RU" sz="1500" b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4406" marR="8440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b="1" dirty="0" smtClean="0">
                          <a:latin typeface="+mj-lt"/>
                        </a:rPr>
                        <a:t>14832,0</a:t>
                      </a:r>
                      <a:endParaRPr lang="ru-RU" sz="1500" b="1" dirty="0">
                        <a:solidFill>
                          <a:schemeClr val="bg1"/>
                        </a:solidFill>
                        <a:latin typeface="+mj-lt"/>
                        <a:cs typeface="Times New Roman" panose="02020603050405020304" pitchFamily="18" charset="0"/>
                      </a:endParaRPr>
                    </a:p>
                  </a:txBody>
                  <a:tcPr marL="84406" marR="8440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b="1" dirty="0" smtClean="0">
                          <a:latin typeface="+mj-lt"/>
                        </a:rPr>
                        <a:t>18783,5</a:t>
                      </a:r>
                      <a:endParaRPr lang="ru-RU" sz="1500" b="1" dirty="0">
                        <a:solidFill>
                          <a:schemeClr val="bg1"/>
                        </a:solidFill>
                        <a:latin typeface="+mj-lt"/>
                        <a:cs typeface="Times New Roman" panose="02020603050405020304" pitchFamily="18" charset="0"/>
                      </a:endParaRPr>
                    </a:p>
                  </a:txBody>
                  <a:tcPr marL="84406" marR="8440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b="1" dirty="0" smtClean="0">
                          <a:latin typeface="+mj-lt"/>
                        </a:rPr>
                        <a:t>17240,2</a:t>
                      </a:r>
                      <a:endParaRPr lang="ru-RU" sz="1500" b="1" dirty="0">
                        <a:solidFill>
                          <a:schemeClr val="bg1"/>
                        </a:solidFill>
                        <a:latin typeface="+mj-lt"/>
                        <a:cs typeface="Times New Roman" panose="02020603050405020304" pitchFamily="18" charset="0"/>
                      </a:endParaRPr>
                    </a:p>
                  </a:txBody>
                  <a:tcPr marL="84406" marR="8440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b="1" dirty="0" smtClean="0">
                          <a:latin typeface="+mj-lt"/>
                        </a:rPr>
                        <a:t>14520,8</a:t>
                      </a:r>
                      <a:endParaRPr lang="ru-RU" sz="1500" b="1" dirty="0">
                        <a:latin typeface="+mj-lt"/>
                        <a:cs typeface="Times New Roman" panose="02020603050405020304" pitchFamily="18" charset="0"/>
                      </a:endParaRPr>
                    </a:p>
                  </a:txBody>
                  <a:tcPr marL="84406" marR="8440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b="1" dirty="0" smtClean="0">
                          <a:latin typeface="+mj-lt"/>
                        </a:rPr>
                        <a:t>11477,9</a:t>
                      </a:r>
                      <a:endParaRPr lang="ru-RU" sz="1500" b="1" dirty="0">
                        <a:latin typeface="+mj-lt"/>
                        <a:cs typeface="Times New Roman" panose="02020603050405020304" pitchFamily="18" charset="0"/>
                      </a:endParaRPr>
                    </a:p>
                  </a:txBody>
                  <a:tcPr marL="84406" marR="84406" anchor="ctr"/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655008">
                <a:tc>
                  <a:txBody>
                    <a:bodyPr/>
                    <a:lstStyle/>
                    <a:p>
                      <a:r>
                        <a:rPr lang="ru-RU" sz="1500" dirty="0" smtClean="0"/>
                        <a:t>Дефицит (-)</a:t>
                      </a:r>
                    </a:p>
                    <a:p>
                      <a:r>
                        <a:rPr lang="ru-RU" sz="1500" dirty="0" smtClean="0"/>
                        <a:t>Профицит (+)</a:t>
                      </a:r>
                      <a:endParaRPr lang="ru-RU" sz="1500" b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4406" marR="8440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b="1" dirty="0" smtClean="0">
                          <a:latin typeface="+mj-lt"/>
                        </a:rPr>
                        <a:t>83,9</a:t>
                      </a:r>
                      <a:endParaRPr lang="ru-RU" sz="1500" b="1" dirty="0">
                        <a:solidFill>
                          <a:schemeClr val="bg1"/>
                        </a:solidFill>
                        <a:latin typeface="+mj-lt"/>
                        <a:cs typeface="Times New Roman" panose="02020603050405020304" pitchFamily="18" charset="0"/>
                      </a:endParaRPr>
                    </a:p>
                  </a:txBody>
                  <a:tcPr marL="84406" marR="8440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b="1" dirty="0" smtClean="0">
                          <a:latin typeface="+mj-lt"/>
                        </a:rPr>
                        <a:t>637,7</a:t>
                      </a:r>
                      <a:endParaRPr lang="ru-RU" sz="1500" b="1" dirty="0">
                        <a:solidFill>
                          <a:schemeClr val="bg1"/>
                        </a:solidFill>
                        <a:latin typeface="+mj-lt"/>
                        <a:cs typeface="Times New Roman" panose="02020603050405020304" pitchFamily="18" charset="0"/>
                      </a:endParaRPr>
                    </a:p>
                  </a:txBody>
                  <a:tcPr marL="84406" marR="8440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b="1" dirty="0" smtClean="0">
                          <a:latin typeface="+mj-lt"/>
                        </a:rPr>
                        <a:t>0,0</a:t>
                      </a:r>
                      <a:endParaRPr lang="ru-RU" sz="1500" b="1" dirty="0">
                        <a:latin typeface="+mj-lt"/>
                        <a:cs typeface="Times New Roman" panose="02020603050405020304" pitchFamily="18" charset="0"/>
                      </a:endParaRPr>
                    </a:p>
                  </a:txBody>
                  <a:tcPr marL="84406" marR="8440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b="1" dirty="0" smtClean="0">
                          <a:latin typeface="+mj-lt"/>
                        </a:rPr>
                        <a:t>0,0</a:t>
                      </a:r>
                      <a:endParaRPr lang="ru-RU" sz="1500" b="1" dirty="0">
                        <a:solidFill>
                          <a:schemeClr val="bg1"/>
                        </a:solidFill>
                        <a:latin typeface="+mj-lt"/>
                        <a:cs typeface="Times New Roman" panose="02020603050405020304" pitchFamily="18" charset="0"/>
                      </a:endParaRPr>
                    </a:p>
                  </a:txBody>
                  <a:tcPr marL="84406" marR="8440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b="1" dirty="0" smtClean="0">
                          <a:latin typeface="+mj-lt"/>
                        </a:rPr>
                        <a:t>0,0</a:t>
                      </a:r>
                      <a:endParaRPr lang="ru-RU" sz="1500" b="1" dirty="0">
                        <a:solidFill>
                          <a:schemeClr val="bg1"/>
                        </a:solidFill>
                        <a:latin typeface="+mj-lt"/>
                        <a:cs typeface="Times New Roman" panose="02020603050405020304" pitchFamily="18" charset="0"/>
                      </a:endParaRPr>
                    </a:p>
                  </a:txBody>
                  <a:tcPr marL="84406" marR="84406" anchor="ctr"/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49742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908720"/>
            <a:ext cx="8229600" cy="85725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b="1" dirty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Структура доходов </a:t>
            </a:r>
            <a:r>
              <a:rPr lang="ru-RU" sz="2800" b="1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бюджета</a:t>
            </a:r>
            <a:br>
              <a:rPr lang="ru-RU" sz="2800" b="1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err="1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Семейкинского</a:t>
            </a:r>
            <a:r>
              <a:rPr lang="ru-RU" sz="2800" b="1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 сельского поселения</a:t>
            </a:r>
            <a:endParaRPr lang="ru-RU" sz="2800" b="1" dirty="0">
              <a:solidFill>
                <a:srgbClr val="FF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988840"/>
            <a:ext cx="8229600" cy="4465968"/>
          </a:xfrm>
        </p:spPr>
        <p:txBody>
          <a:bodyPr>
            <a:normAutofit/>
          </a:bodyPr>
          <a:lstStyle/>
          <a:p>
            <a:pPr algn="just"/>
            <a:r>
              <a:rPr lang="ru-RU" sz="2000" b="1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Налоговые доходы </a:t>
            </a:r>
            <a:r>
              <a:rPr lang="ru-RU" sz="2000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– доходы от предусмотренных законодательством </a:t>
            </a:r>
            <a:r>
              <a:rPr lang="ru-RU" sz="2000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Российской Федерации </a:t>
            </a:r>
            <a:r>
              <a:rPr lang="ru-RU" sz="2000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налогов и сборов, а также пеней и штрафов по ним, </a:t>
            </a:r>
            <a:r>
              <a:rPr lang="ru-RU" sz="2000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подлежащих зачислению </a:t>
            </a:r>
            <a:r>
              <a:rPr lang="ru-RU" sz="2000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в бюджет </a:t>
            </a:r>
            <a:r>
              <a:rPr lang="ru-RU" sz="2000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поселения в соответствии </a:t>
            </a:r>
            <a:r>
              <a:rPr lang="ru-RU" sz="2000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с </a:t>
            </a:r>
            <a:r>
              <a:rPr lang="ru-RU" sz="2000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действующим законодательством.</a:t>
            </a:r>
          </a:p>
          <a:p>
            <a:pPr algn="just"/>
            <a:r>
              <a:rPr lang="ru-RU" sz="2000" b="1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Неналоговые доходы </a:t>
            </a:r>
            <a:r>
              <a:rPr lang="ru-RU" sz="2000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– платежи за оказание муниципальных услуг, </a:t>
            </a:r>
            <a:r>
              <a:rPr lang="ru-RU" sz="2000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за пользование </a:t>
            </a:r>
            <a:r>
              <a:rPr lang="ru-RU" sz="2000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природными ресурсами, за пользование </a:t>
            </a:r>
            <a:r>
              <a:rPr lang="ru-RU" sz="2000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муниципальной собственностью</a:t>
            </a:r>
            <a:r>
              <a:rPr lang="ru-RU" sz="2000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, от продажи муниципального имущества, а также платежи в </a:t>
            </a:r>
            <a:r>
              <a:rPr lang="ru-RU" sz="2000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виде штрафов </a:t>
            </a:r>
            <a:r>
              <a:rPr lang="ru-RU" sz="2000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и иных санкций за нарушение законодательства, подлежащие </a:t>
            </a:r>
            <a:r>
              <a:rPr lang="ru-RU" sz="2000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зачислению в </a:t>
            </a:r>
            <a:r>
              <a:rPr lang="ru-RU" sz="2000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бюджет </a:t>
            </a:r>
            <a:r>
              <a:rPr lang="ru-RU" sz="2000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поселения в </a:t>
            </a:r>
            <a:r>
              <a:rPr lang="ru-RU" sz="2000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соответствии с </a:t>
            </a:r>
            <a:r>
              <a:rPr lang="ru-RU" sz="2000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действующим законодательством.</a:t>
            </a:r>
          </a:p>
          <a:p>
            <a:pPr algn="just"/>
            <a:r>
              <a:rPr lang="ru-RU" sz="2000" b="1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Безвозмездные поступления </a:t>
            </a:r>
            <a:r>
              <a:rPr lang="ru-RU" sz="2000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– поступающие в бюджет </a:t>
            </a:r>
            <a:r>
              <a:rPr lang="ru-RU" sz="2000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поселения денежные </a:t>
            </a:r>
            <a:r>
              <a:rPr lang="ru-RU" sz="2000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средства от других бюджетов (межбюджетные </a:t>
            </a:r>
            <a:r>
              <a:rPr lang="ru-RU" sz="2000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трансферты.</a:t>
            </a:r>
            <a:endParaRPr lang="ru-RU" sz="2000" dirty="0">
              <a:solidFill>
                <a:srgbClr val="0000CC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081820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20688"/>
            <a:ext cx="7776864" cy="935667"/>
          </a:xfrm>
          <a:noFill/>
          <a:ln>
            <a:noFill/>
          </a:ln>
        </p:spPr>
        <p:txBody>
          <a:bodyPr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000" b="1" dirty="0" smtClean="0">
                <a:ln w="11430"/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Динамика доходов бюджета </a:t>
            </a:r>
            <a:br>
              <a:rPr lang="ru-RU" sz="2000" b="1" dirty="0" smtClean="0">
                <a:ln w="11430"/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 smtClean="0">
                <a:ln w="11430"/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СЕМЕЙКИНСКОГО СЕЛЬСКОГО ПОСЕЛЕНИЯ</a:t>
            </a:r>
            <a:br>
              <a:rPr lang="ru-RU" sz="2000" b="1" dirty="0" smtClean="0">
                <a:ln w="11430"/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 smtClean="0">
                <a:ln w="11430"/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2025– 2027 года</a:t>
            </a:r>
            <a:endParaRPr lang="ru-RU" sz="2000" b="1" dirty="0">
              <a:ln w="11430"/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6" name="Объект 1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94954506"/>
              </p:ext>
            </p:extLst>
          </p:nvPr>
        </p:nvGraphicFramePr>
        <p:xfrm>
          <a:off x="944506" y="2039193"/>
          <a:ext cx="7180553" cy="47021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TextBox 1"/>
          <p:cNvSpPr txBox="1"/>
          <p:nvPr/>
        </p:nvSpPr>
        <p:spPr>
          <a:xfrm>
            <a:off x="944506" y="1700808"/>
            <a:ext cx="1102386" cy="338385"/>
          </a:xfrm>
          <a:prstGeom prst="rect">
            <a:avLst/>
          </a:prstGeom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тыс. руб.</a:t>
            </a:r>
            <a:endParaRPr lang="ru-RU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2998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1000">
              <a:schemeClr val="bg2">
                <a:tint val="97000"/>
                <a:hueMod val="92000"/>
                <a:satMod val="169000"/>
                <a:lumMod val="164000"/>
              </a:schemeClr>
            </a:gs>
            <a:gs pos="100000">
              <a:schemeClr val="bg2">
                <a:shade val="96000"/>
                <a:satMod val="120000"/>
                <a:lumMod val="90000"/>
              </a:schemeClr>
            </a:gs>
          </a:gsLst>
          <a:lin ang="612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620688"/>
            <a:ext cx="6702896" cy="1008112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РАСХОДЫ БЮДЖЕТА</a:t>
            </a:r>
            <a:endParaRPr lang="ru-RU" b="1" dirty="0">
              <a:solidFill>
                <a:srgbClr val="0000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61320163"/>
              </p:ext>
            </p:extLst>
          </p:nvPr>
        </p:nvGraphicFramePr>
        <p:xfrm>
          <a:off x="539552" y="1916832"/>
          <a:ext cx="8215064" cy="41044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236864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713234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Расходы бюджета на 2025-2027г.</a:t>
            </a:r>
            <a:endParaRPr lang="ru-RU" sz="3600" b="1" dirty="0">
              <a:solidFill>
                <a:srgbClr val="0000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611560" y="1628800"/>
            <a:ext cx="3456384" cy="203250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Расходы на реализацию муниципальных программ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Семейкинского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сельского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поселения</a:t>
            </a:r>
          </a:p>
          <a:p>
            <a:pPr algn="ctr"/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2025- 15008,1 тыс. рублей</a:t>
            </a:r>
          </a:p>
          <a:p>
            <a:pPr algn="ctr"/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2026 – 12407,7 тыс. рублей</a:t>
            </a:r>
          </a:p>
          <a:p>
            <a:pPr algn="ctr"/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2027 – 10267,7 тыс. рублей</a:t>
            </a:r>
            <a:endParaRPr lang="ru-RU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788024" y="1628800"/>
            <a:ext cx="3672408" cy="2045571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Не включенные в муниципальные программы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Семейкинского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сельского поселения направления деятельности органов местного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самоуправления</a:t>
            </a:r>
          </a:p>
          <a:p>
            <a:pPr algn="ctr"/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2025 – 2232,1 тыс. рублей</a:t>
            </a:r>
          </a:p>
          <a:p>
            <a:pPr algn="ctr"/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2026 – 1789,6 тыс. рублей</a:t>
            </a:r>
          </a:p>
          <a:p>
            <a:pPr algn="ctr"/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2027 – 658,8 тыс. рублей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2483768" y="4077072"/>
            <a:ext cx="3456384" cy="2376264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Итого расходов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Семейкинского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сельского поселения</a:t>
            </a:r>
            <a:r>
              <a:rPr lang="ru-RU" b="1" dirty="0" smtClean="0"/>
              <a:t>  </a:t>
            </a:r>
          </a:p>
          <a:p>
            <a:pPr algn="ctr"/>
            <a:endParaRPr lang="ru-RU" b="1" dirty="0" smtClean="0"/>
          </a:p>
          <a:p>
            <a:pPr algn="ctr"/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2025 – 17240,2 тыс</a:t>
            </a:r>
            <a:r>
              <a:rPr lang="ru-RU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. рублей</a:t>
            </a:r>
            <a:endParaRPr lang="ru-RU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2026 – 14197,3 тыс</a:t>
            </a:r>
            <a:r>
              <a:rPr lang="ru-RU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. рублей</a:t>
            </a:r>
            <a:endParaRPr lang="ru-RU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2027– 10926,5 тыс</a:t>
            </a:r>
            <a:r>
              <a:rPr lang="ru-RU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. рублей</a:t>
            </a:r>
          </a:p>
          <a:p>
            <a:pPr algn="ctr"/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108311559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908720"/>
          </a:xfrm>
        </p:spPr>
        <p:txBody>
          <a:bodyPr>
            <a:noAutofit/>
          </a:bodyPr>
          <a:lstStyle/>
          <a:p>
            <a:pPr algn="ctr"/>
            <a:r>
              <a:rPr lang="ru-RU" sz="1800" b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Расходы бюджета СЕМЕЙКИНСКОГО СЕЛЬСКОГО ПОСЕЛЕНИЯ по разделам и подразделам классификации расходов бюджета на 2025 год и плановый период 2026-2027 годов</a:t>
            </a:r>
            <a:endParaRPr lang="ru-RU" sz="1800" b="1" dirty="0">
              <a:solidFill>
                <a:srgbClr val="0000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90993735"/>
              </p:ext>
            </p:extLst>
          </p:nvPr>
        </p:nvGraphicFramePr>
        <p:xfrm>
          <a:off x="6896" y="1007805"/>
          <a:ext cx="9108504" cy="5772976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4824536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008112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152128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080120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1043608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</a:tblGrid>
              <a:tr h="288042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/>
                        <a:t>Наименование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 smtClean="0"/>
                        <a:t>Раздел/ подраздел</a:t>
                      </a:r>
                      <a:endParaRPr lang="ru-RU" sz="1100" b="1" i="0" u="none" strike="noStrike" dirty="0">
                        <a:solidFill>
                          <a:schemeClr val="bg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 smtClean="0">
                          <a:effectLst/>
                        </a:rPr>
                        <a:t>2025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 smtClean="0"/>
                        <a:t>2026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 smtClean="0"/>
                        <a:t>2027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253006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u="none" strike="noStrike" dirty="0"/>
                        <a:t>ОБЩЕГОСУДАРСТВЕННЫЕ ВОПРОСЫ</a:t>
                      </a:r>
                      <a:endParaRPr lang="ru-RU" sz="1100" b="1" i="0" u="none" strike="noStrike" dirty="0">
                        <a:solidFill>
                          <a:schemeClr val="bg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u="none" strike="noStrike" dirty="0"/>
                        <a:t>0100</a:t>
                      </a:r>
                      <a:endParaRPr lang="ru-RU" sz="1200" b="1" i="0" u="none" strike="noStrike" dirty="0">
                        <a:solidFill>
                          <a:schemeClr val="bg1"/>
                        </a:solidFill>
                        <a:latin typeface="Times New Roman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+mj-lt"/>
                        </a:rPr>
                        <a:t>7869957,17</a:t>
                      </a:r>
                      <a:endParaRPr lang="ru-RU" sz="1100" dirty="0">
                        <a:solidFill>
                          <a:schemeClr val="bg1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+mj-lt"/>
                        </a:rPr>
                        <a:t>6088527,00</a:t>
                      </a:r>
                      <a:endParaRPr lang="ru-RU" sz="1100" dirty="0">
                        <a:solidFill>
                          <a:schemeClr val="bg1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+mj-lt"/>
                        </a:rPr>
                        <a:t>6139527,00</a:t>
                      </a:r>
                      <a:endParaRPr lang="ru-RU" sz="1100" dirty="0">
                        <a:solidFill>
                          <a:schemeClr val="bg1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366405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u="none" strike="noStrike" dirty="0"/>
                        <a:t>Функционирование высшего должностного лица субъекта Российской Федерации и муниципального образования</a:t>
                      </a:r>
                      <a:endParaRPr lang="ru-RU" sz="1100" b="0" i="0" u="none" strike="noStrike" dirty="0">
                        <a:solidFill>
                          <a:schemeClr val="bg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u="none" strike="noStrike"/>
                        <a:t>0102</a:t>
                      </a:r>
                      <a:endParaRPr lang="ru-RU" sz="1200" b="0" i="0" u="none" strike="noStrike">
                        <a:solidFill>
                          <a:schemeClr val="bg1"/>
                        </a:solidFill>
                        <a:latin typeface="Times New Roman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+mj-lt"/>
                        </a:rPr>
                        <a:t>1314847,00</a:t>
                      </a:r>
                      <a:endParaRPr lang="ru-RU" sz="1100" dirty="0">
                        <a:solidFill>
                          <a:schemeClr val="bg1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+mj-lt"/>
                        </a:rPr>
                        <a:t>1085788,00</a:t>
                      </a:r>
                      <a:endParaRPr lang="ru-RU" sz="1100" dirty="0">
                        <a:solidFill>
                          <a:schemeClr val="bg1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+mj-lt"/>
                        </a:rPr>
                        <a:t>1085788,00</a:t>
                      </a:r>
                      <a:endParaRPr lang="ru-RU" sz="1100" dirty="0">
                        <a:solidFill>
                          <a:schemeClr val="bg1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55619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u="none" strike="noStrike" dirty="0"/>
                        <a:t>Функционирование Правительства Российской Федерации, высших исполнительных органов государственной власти субъектов Российской Федерации, местных администраций</a:t>
                      </a:r>
                      <a:endParaRPr lang="ru-RU" sz="1100" b="0" i="0" u="none" strike="noStrike" dirty="0">
                        <a:solidFill>
                          <a:schemeClr val="bg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u="none" strike="noStrike" dirty="0"/>
                        <a:t>0104</a:t>
                      </a:r>
                      <a:endParaRPr lang="ru-RU" sz="1200" b="0" i="0" u="none" strike="noStrike" dirty="0">
                        <a:solidFill>
                          <a:schemeClr val="bg1"/>
                        </a:solidFill>
                        <a:latin typeface="Times New Roman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+mj-lt"/>
                        </a:rPr>
                        <a:t>5624722,90</a:t>
                      </a:r>
                      <a:endParaRPr lang="ru-RU" sz="1100" dirty="0">
                        <a:solidFill>
                          <a:schemeClr val="bg1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+mj-lt"/>
                        </a:rPr>
                        <a:t>4640920,00</a:t>
                      </a:r>
                      <a:endParaRPr lang="ru-RU" sz="1100" dirty="0">
                        <a:solidFill>
                          <a:schemeClr val="bg1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>
                          <a:effectLst/>
                          <a:latin typeface="+mj-lt"/>
                        </a:rPr>
                        <a:t>4645920,00</a:t>
                      </a:r>
                      <a:endParaRPr lang="ru-RU" sz="1100" dirty="0" smtClean="0">
                        <a:effectLst/>
                        <a:latin typeface="+mj-lt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solidFill>
                          <a:schemeClr val="bg1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256826">
                <a:tc>
                  <a:txBody>
                    <a:bodyPr/>
                    <a:lstStyle/>
                    <a:p>
                      <a:pPr algn="l" fontAlgn="ctr"/>
                      <a:r>
                        <a:rPr kumimoji="0" lang="ru-RU" sz="1100" kern="1200" dirty="0" smtClean="0">
                          <a:effectLst/>
                        </a:rPr>
                        <a:t>Обеспечение деятельности финансовых, налоговых и таможенных органов и органов финансового (финансово-бюджетного) надзора</a:t>
                      </a:r>
                      <a:endParaRPr lang="ru-RU" sz="1100" b="0" i="0" u="none" strike="noStrike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u="none" strike="noStrike" dirty="0" smtClean="0"/>
                        <a:t>0106</a:t>
                      </a:r>
                      <a:endParaRPr lang="ru-RU" sz="1200" b="0" i="0" u="none" strike="noStrike" dirty="0">
                        <a:solidFill>
                          <a:schemeClr val="bg1"/>
                        </a:solidFill>
                        <a:latin typeface="Times New Roman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effectLst/>
                          <a:latin typeface="+mj-lt"/>
                        </a:rPr>
                        <a:t>102816,27</a:t>
                      </a:r>
                      <a:endParaRPr lang="ru-RU" sz="1100" dirty="0">
                        <a:solidFill>
                          <a:schemeClr val="bg1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effectLst/>
                          <a:latin typeface="+mj-lt"/>
                        </a:rPr>
                        <a:t>102816,27</a:t>
                      </a:r>
                      <a:endParaRPr lang="ru-RU" sz="1100" dirty="0">
                        <a:solidFill>
                          <a:schemeClr val="bg1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effectLst/>
                          <a:latin typeface="+mj-lt"/>
                        </a:rPr>
                        <a:t>102816,27</a:t>
                      </a:r>
                      <a:endParaRPr lang="ru-RU" sz="1100" dirty="0">
                        <a:solidFill>
                          <a:schemeClr val="bg1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19509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u="none" strike="noStrike" dirty="0"/>
                        <a:t>Резервные фонды</a:t>
                      </a:r>
                      <a:endParaRPr lang="ru-RU" sz="1100" b="0" i="0" u="none" strike="noStrike" dirty="0">
                        <a:solidFill>
                          <a:schemeClr val="bg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u="none" strike="noStrike" dirty="0"/>
                        <a:t>0111</a:t>
                      </a:r>
                      <a:endParaRPr lang="ru-RU" sz="1200" b="0" i="0" u="none" strike="noStrike" dirty="0">
                        <a:solidFill>
                          <a:schemeClr val="bg1"/>
                        </a:solidFill>
                        <a:latin typeface="Times New Roman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+mj-lt"/>
                        </a:rPr>
                        <a:t>3</a:t>
                      </a:r>
                      <a:r>
                        <a:rPr lang="ru-RU" sz="1200" dirty="0" smtClean="0">
                          <a:effectLst/>
                          <a:latin typeface="+mj-lt"/>
                        </a:rPr>
                        <a:t>0000,00</a:t>
                      </a:r>
                      <a:endParaRPr lang="ru-RU" sz="1100" dirty="0">
                        <a:solidFill>
                          <a:schemeClr val="bg1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+mj-lt"/>
                        </a:rPr>
                        <a:t>3</a:t>
                      </a:r>
                      <a:r>
                        <a:rPr lang="ru-RU" sz="1200" dirty="0" smtClean="0">
                          <a:effectLst/>
                          <a:latin typeface="+mj-lt"/>
                        </a:rPr>
                        <a:t>0000,00</a:t>
                      </a:r>
                      <a:endParaRPr lang="ru-RU" sz="1100" dirty="0">
                        <a:solidFill>
                          <a:schemeClr val="bg1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+mj-lt"/>
                        </a:rPr>
                        <a:t>30000,00</a:t>
                      </a:r>
                      <a:endParaRPr lang="ru-RU" sz="1100" dirty="0">
                        <a:solidFill>
                          <a:schemeClr val="bg1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250368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u="none" strike="noStrike" dirty="0"/>
                        <a:t>Другие общегосударственные вопросы</a:t>
                      </a:r>
                      <a:endParaRPr lang="ru-RU" sz="1100" b="0" i="0" u="none" strike="noStrike" dirty="0">
                        <a:solidFill>
                          <a:schemeClr val="bg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u="none" strike="noStrike" dirty="0"/>
                        <a:t>0113</a:t>
                      </a:r>
                      <a:endParaRPr lang="ru-RU" sz="1200" b="0" i="0" u="none" strike="noStrike" dirty="0">
                        <a:solidFill>
                          <a:schemeClr val="bg1"/>
                        </a:solidFill>
                        <a:latin typeface="Times New Roman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+mj-lt"/>
                        </a:rPr>
                        <a:t>797571,00</a:t>
                      </a:r>
                      <a:endParaRPr lang="ru-RU" sz="1100" dirty="0">
                        <a:solidFill>
                          <a:schemeClr val="bg1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+mj-lt"/>
                        </a:rPr>
                        <a:t>671671,00</a:t>
                      </a:r>
                      <a:endParaRPr lang="ru-RU" sz="1100" dirty="0">
                        <a:solidFill>
                          <a:schemeClr val="bg1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+mj-lt"/>
                        </a:rPr>
                        <a:t>521771,00</a:t>
                      </a:r>
                      <a:endParaRPr lang="ru-RU" sz="1100" dirty="0">
                        <a:solidFill>
                          <a:schemeClr val="bg1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235769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u="none" strike="noStrike" dirty="0"/>
                        <a:t>НАЦИОНАЛЬНАЯ ОБОРОНА</a:t>
                      </a:r>
                      <a:endParaRPr lang="ru-RU" sz="1100" b="1" i="0" u="none" strike="noStrike" dirty="0">
                        <a:solidFill>
                          <a:schemeClr val="bg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u="none" strike="noStrike" dirty="0"/>
                        <a:t>0200</a:t>
                      </a:r>
                      <a:endParaRPr lang="ru-RU" sz="1200" b="1" i="0" u="none" strike="noStrike" dirty="0">
                        <a:solidFill>
                          <a:schemeClr val="bg1"/>
                        </a:solidFill>
                        <a:latin typeface="Times New Roman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+mj-lt"/>
                        </a:rPr>
                        <a:t>395340,00</a:t>
                      </a:r>
                      <a:endParaRPr lang="ru-RU" sz="1200" b="1" dirty="0">
                        <a:solidFill>
                          <a:schemeClr val="bg1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+mj-lt"/>
                        </a:rPr>
                        <a:t>433060,00</a:t>
                      </a:r>
                      <a:endParaRPr lang="ru-RU" sz="1100" dirty="0">
                        <a:solidFill>
                          <a:schemeClr val="bg1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+mj-lt"/>
                        </a:rPr>
                        <a:t>448660,00</a:t>
                      </a:r>
                      <a:endParaRPr lang="ru-RU" sz="1100" dirty="0">
                        <a:solidFill>
                          <a:schemeClr val="bg1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  <a:tr h="202235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u="none" strike="noStrike" dirty="0"/>
                        <a:t>Мобилизационная и вневойсковая подготовка</a:t>
                      </a:r>
                      <a:endParaRPr lang="ru-RU" sz="1100" b="0" i="0" u="none" strike="noStrike" dirty="0">
                        <a:solidFill>
                          <a:schemeClr val="bg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u="none" strike="noStrike"/>
                        <a:t>0203</a:t>
                      </a:r>
                      <a:endParaRPr lang="ru-RU" sz="1200" b="0" i="0" u="none" strike="noStrike">
                        <a:solidFill>
                          <a:schemeClr val="bg1"/>
                        </a:solidFill>
                        <a:latin typeface="Times New Roman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+mj-lt"/>
                        </a:rPr>
                        <a:t>395340,00</a:t>
                      </a:r>
                      <a:endParaRPr lang="ru-RU" sz="1200" b="0" dirty="0">
                        <a:solidFill>
                          <a:schemeClr val="bg1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+mj-lt"/>
                        </a:rPr>
                        <a:t>433060,00</a:t>
                      </a:r>
                      <a:endParaRPr lang="ru-RU" sz="1100" b="0" dirty="0">
                        <a:solidFill>
                          <a:schemeClr val="bg1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+mj-lt"/>
                        </a:rPr>
                        <a:t>448660,00</a:t>
                      </a:r>
                      <a:endParaRPr lang="ru-RU" sz="1100" b="0" dirty="0">
                        <a:solidFill>
                          <a:schemeClr val="bg1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9"/>
                  </a:ext>
                </a:extLst>
              </a:tr>
              <a:tr h="377457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u="none" strike="noStrike" dirty="0"/>
                        <a:t>НАЦИОНАЛЬНАЯ БЕЗОПАСНОСТЬ И ПРАВООХРАНИТЕЛЬНАЯ ДЕЯТЕЛЬНОСТЬ</a:t>
                      </a:r>
                      <a:endParaRPr lang="ru-RU" sz="1100" b="1" i="0" u="none" strike="noStrike" dirty="0">
                        <a:solidFill>
                          <a:schemeClr val="bg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u="none" strike="noStrike" dirty="0"/>
                        <a:t>0300</a:t>
                      </a:r>
                      <a:endParaRPr lang="ru-RU" sz="1200" b="1" i="0" u="none" strike="noStrike" dirty="0">
                        <a:solidFill>
                          <a:schemeClr val="bg1"/>
                        </a:solidFill>
                        <a:latin typeface="Times New Roman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+mj-lt"/>
                        </a:rPr>
                        <a:t>80000,00</a:t>
                      </a:r>
                      <a:endParaRPr lang="ru-RU" sz="1100" dirty="0">
                        <a:solidFill>
                          <a:schemeClr val="bg1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+mj-lt"/>
                        </a:rPr>
                        <a:t>0,00</a:t>
                      </a:r>
                      <a:endParaRPr lang="ru-RU" sz="1100" dirty="0">
                        <a:solidFill>
                          <a:schemeClr val="bg1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+mj-lt"/>
                        </a:rPr>
                        <a:t>0,00</a:t>
                      </a:r>
                      <a:endParaRPr lang="ru-RU" sz="1100" dirty="0">
                        <a:solidFill>
                          <a:schemeClr val="bg1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10"/>
                  </a:ext>
                </a:extLst>
              </a:tr>
              <a:tr h="212396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u="none" strike="noStrike" dirty="0" smtClean="0"/>
                        <a:t>Обеспечение пожарной безопасности</a:t>
                      </a:r>
                      <a:endParaRPr lang="ru-RU" sz="1100" b="0" i="0" u="none" strike="noStrike" dirty="0">
                        <a:solidFill>
                          <a:schemeClr val="bg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u="none" strike="noStrike" dirty="0" smtClean="0"/>
                        <a:t>0310</a:t>
                      </a:r>
                      <a:endParaRPr lang="ru-RU" sz="1200" b="0" i="0" u="none" strike="noStrike" dirty="0">
                        <a:solidFill>
                          <a:schemeClr val="bg1"/>
                        </a:solidFill>
                        <a:latin typeface="Times New Roman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+mj-lt"/>
                        </a:rPr>
                        <a:t>80000,00</a:t>
                      </a:r>
                      <a:endParaRPr lang="ru-RU" sz="1100" dirty="0">
                        <a:solidFill>
                          <a:schemeClr val="bg1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+mj-lt"/>
                        </a:rPr>
                        <a:t>0,00</a:t>
                      </a:r>
                      <a:endParaRPr lang="ru-RU" sz="1100" dirty="0">
                        <a:solidFill>
                          <a:schemeClr val="bg1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+mj-lt"/>
                        </a:rPr>
                        <a:t>0,00</a:t>
                      </a:r>
                      <a:endParaRPr lang="ru-RU" sz="1100" dirty="0">
                        <a:solidFill>
                          <a:schemeClr val="bg1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11"/>
                  </a:ext>
                </a:extLst>
              </a:tr>
              <a:tr h="122668">
                <a:tc>
                  <a:txBody>
                    <a:bodyPr/>
                    <a:lstStyle/>
                    <a:p>
                      <a:pPr algn="l" fontAlgn="ctr"/>
                      <a:r>
                        <a:rPr kumimoji="0" lang="ru-RU" sz="1100" kern="1200" dirty="0" smtClean="0">
                          <a:effectLst/>
                        </a:rPr>
                        <a:t>НАЦИОНАЛЬНАЯ ЭКОНОМИКА</a:t>
                      </a:r>
                      <a:endParaRPr lang="ru-RU" sz="1100" b="1" i="0" u="none" strike="noStrike" dirty="0">
                        <a:solidFill>
                          <a:schemeClr val="bg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u="none" strike="noStrike" dirty="0" smtClean="0"/>
                        <a:t>0400</a:t>
                      </a:r>
                      <a:endParaRPr lang="ru-RU" sz="1200" b="1" i="0" u="none" strike="noStrike" dirty="0">
                        <a:solidFill>
                          <a:schemeClr val="bg1"/>
                        </a:solidFill>
                        <a:latin typeface="Times New Roman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effectLst/>
                          <a:latin typeface="+mj-lt"/>
                        </a:rPr>
                        <a:t>1146374,37</a:t>
                      </a:r>
                      <a:endParaRPr lang="ru-RU" sz="1100" b="1" dirty="0">
                        <a:solidFill>
                          <a:schemeClr val="bg1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dirty="0" smtClean="0">
                          <a:effectLst/>
                          <a:latin typeface="+mj-lt"/>
                        </a:rPr>
                        <a:t>1146374,37</a:t>
                      </a:r>
                      <a:endParaRPr lang="ru-RU" sz="1100" b="1" dirty="0">
                        <a:solidFill>
                          <a:schemeClr val="bg1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dirty="0" smtClean="0">
                          <a:effectLst/>
                          <a:latin typeface="+mj-lt"/>
                        </a:rPr>
                        <a:t>0,00</a:t>
                      </a:r>
                      <a:endParaRPr lang="ru-RU" sz="1100" b="1" dirty="0">
                        <a:solidFill>
                          <a:schemeClr val="bg1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170255">
                <a:tc>
                  <a:txBody>
                    <a:bodyPr/>
                    <a:lstStyle/>
                    <a:p>
                      <a:pPr algn="l" fontAlgn="ctr"/>
                      <a:r>
                        <a:rPr kumimoji="0" lang="ru-RU" sz="1100" kern="1200" dirty="0" smtClean="0">
                          <a:effectLst/>
                        </a:rPr>
                        <a:t>Дорожное хозяйство (дорожные фонды)</a:t>
                      </a:r>
                      <a:endParaRPr lang="ru-RU" sz="1100" b="1" i="0" u="none" strike="noStrike" dirty="0">
                        <a:solidFill>
                          <a:schemeClr val="bg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u="none" strike="noStrike" dirty="0" smtClean="0"/>
                        <a:t>0409</a:t>
                      </a:r>
                      <a:endParaRPr lang="ru-RU" sz="1200" b="0" i="0" u="none" strike="noStrike" dirty="0">
                        <a:solidFill>
                          <a:schemeClr val="bg1"/>
                        </a:solidFill>
                        <a:latin typeface="Times New Roman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effectLst/>
                          <a:latin typeface="+mj-lt"/>
                        </a:rPr>
                        <a:t>1146374,37</a:t>
                      </a:r>
                      <a:endParaRPr lang="ru-RU" sz="1100" b="0" dirty="0">
                        <a:solidFill>
                          <a:schemeClr val="bg1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dirty="0" smtClean="0">
                          <a:effectLst/>
                          <a:latin typeface="+mj-lt"/>
                        </a:rPr>
                        <a:t>1146374,37</a:t>
                      </a:r>
                      <a:endParaRPr lang="ru-RU" sz="1100" b="0" dirty="0">
                        <a:solidFill>
                          <a:schemeClr val="bg1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dirty="0" smtClean="0">
                          <a:effectLst/>
                          <a:latin typeface="+mj-lt"/>
                        </a:rPr>
                        <a:t>0,00</a:t>
                      </a:r>
                      <a:endParaRPr lang="ru-RU" sz="1100" b="0" dirty="0">
                        <a:solidFill>
                          <a:schemeClr val="bg1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170255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u="none" strike="noStrike" dirty="0"/>
                        <a:t>ЖИЛИЩНО-КОММУНАЛЬНОЕ ХОЗЯЙСТВО</a:t>
                      </a:r>
                      <a:endParaRPr lang="ru-RU" sz="1100" b="1" i="0" u="none" strike="noStrike" dirty="0">
                        <a:solidFill>
                          <a:schemeClr val="bg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u="none" strike="noStrike" dirty="0"/>
                        <a:t>0500</a:t>
                      </a:r>
                      <a:endParaRPr lang="ru-RU" sz="1200" b="1" i="0" u="none" strike="noStrike" dirty="0">
                        <a:solidFill>
                          <a:schemeClr val="bg1"/>
                        </a:solidFill>
                        <a:latin typeface="Times New Roman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+mj-lt"/>
                        </a:rPr>
                        <a:t>1888424,04</a:t>
                      </a:r>
                      <a:endParaRPr lang="ru-RU" sz="1100" dirty="0">
                        <a:solidFill>
                          <a:schemeClr val="bg1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effectLst/>
                          <a:latin typeface="+mj-lt"/>
                        </a:rPr>
                        <a:t>50469,00</a:t>
                      </a:r>
                      <a:endParaRPr lang="ru-RU" sz="1100" b="1" dirty="0">
                        <a:solidFill>
                          <a:schemeClr val="bg1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+mj-lt"/>
                        </a:rPr>
                        <a:t>50469,00</a:t>
                      </a:r>
                      <a:endParaRPr lang="ru-RU" sz="1100" dirty="0">
                        <a:solidFill>
                          <a:schemeClr val="bg1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17"/>
                  </a:ext>
                </a:extLst>
              </a:tr>
              <a:tr h="20146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u="none" strike="noStrike" dirty="0"/>
                        <a:t>Жилищное хозяйство</a:t>
                      </a:r>
                      <a:endParaRPr lang="ru-RU" sz="1100" b="0" i="0" u="none" strike="noStrike" dirty="0">
                        <a:solidFill>
                          <a:schemeClr val="bg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u="none" strike="noStrike" dirty="0"/>
                        <a:t>0501</a:t>
                      </a:r>
                      <a:endParaRPr lang="ru-RU" sz="1200" b="0" i="0" u="none" strike="noStrike" dirty="0">
                        <a:solidFill>
                          <a:schemeClr val="bg1"/>
                        </a:solidFill>
                        <a:latin typeface="Times New Roman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+mj-lt"/>
                        </a:rPr>
                        <a:t>50469,00</a:t>
                      </a:r>
                      <a:endParaRPr lang="ru-RU" sz="1100" dirty="0">
                        <a:solidFill>
                          <a:schemeClr val="bg1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+mj-lt"/>
                        </a:rPr>
                        <a:t>50469,00</a:t>
                      </a:r>
                      <a:endParaRPr lang="ru-RU" sz="1100" dirty="0">
                        <a:solidFill>
                          <a:schemeClr val="bg1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+mj-lt"/>
                        </a:rPr>
                        <a:t>50469,00</a:t>
                      </a:r>
                      <a:endParaRPr lang="ru-RU" sz="1100" dirty="0">
                        <a:solidFill>
                          <a:schemeClr val="bg1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18"/>
                  </a:ext>
                </a:extLst>
              </a:tr>
              <a:tr h="232667">
                <a:tc>
                  <a:txBody>
                    <a:bodyPr/>
                    <a:lstStyle/>
                    <a:p>
                      <a:pPr algn="l" fontAlgn="ctr"/>
                      <a:r>
                        <a:rPr kumimoji="0" lang="ru-RU" sz="1100" kern="1200" dirty="0" smtClean="0">
                          <a:effectLst/>
                        </a:rPr>
                        <a:t>Коммунальное хозяйство</a:t>
                      </a:r>
                      <a:endParaRPr lang="ru-RU" sz="1100" b="0" i="0" u="none" strike="noStrike" dirty="0">
                        <a:solidFill>
                          <a:schemeClr val="bg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u="none" strike="noStrike" dirty="0" smtClean="0"/>
                        <a:t>0502</a:t>
                      </a:r>
                      <a:endParaRPr lang="ru-RU" sz="1200" b="0" i="0" u="none" strike="noStrike" dirty="0">
                        <a:solidFill>
                          <a:schemeClr val="bg1"/>
                        </a:solidFill>
                        <a:latin typeface="Times New Roman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effectLst/>
                          <a:latin typeface="+mj-lt"/>
                        </a:rPr>
                        <a:t>480176,09</a:t>
                      </a:r>
                      <a:endParaRPr lang="ru-RU" sz="1100" dirty="0">
                        <a:solidFill>
                          <a:schemeClr val="bg1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effectLst/>
                          <a:latin typeface="+mj-lt"/>
                        </a:rPr>
                        <a:t>0,00</a:t>
                      </a:r>
                      <a:endParaRPr lang="ru-RU" sz="1100" dirty="0">
                        <a:solidFill>
                          <a:schemeClr val="bg1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effectLst/>
                          <a:latin typeface="+mj-lt"/>
                        </a:rPr>
                        <a:t>0,00</a:t>
                      </a:r>
                      <a:endParaRPr lang="ru-RU" sz="1100" b="0" dirty="0">
                        <a:solidFill>
                          <a:schemeClr val="bg1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232667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u="none" strike="noStrike" dirty="0"/>
                        <a:t>Благоустройство</a:t>
                      </a:r>
                      <a:endParaRPr lang="ru-RU" sz="1100" b="0" i="0" u="none" strike="noStrike" dirty="0">
                        <a:solidFill>
                          <a:schemeClr val="bg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u="none" strike="noStrike" dirty="0"/>
                        <a:t>0503</a:t>
                      </a:r>
                      <a:endParaRPr lang="ru-RU" sz="1200" b="0" i="0" u="none" strike="noStrike" dirty="0">
                        <a:solidFill>
                          <a:schemeClr val="bg1"/>
                        </a:solidFill>
                        <a:latin typeface="Times New Roman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+mj-lt"/>
                        </a:rPr>
                        <a:t>1357778,95</a:t>
                      </a:r>
                      <a:endParaRPr lang="ru-RU" sz="1100" dirty="0">
                        <a:solidFill>
                          <a:schemeClr val="bg1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+mj-lt"/>
                        </a:rPr>
                        <a:t>0,00</a:t>
                      </a:r>
                      <a:endParaRPr lang="ru-RU" sz="1100" dirty="0">
                        <a:solidFill>
                          <a:schemeClr val="bg1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+mj-lt"/>
                        </a:rPr>
                        <a:t>0,00</a:t>
                      </a:r>
                      <a:endParaRPr lang="ru-RU" sz="1100" b="0" dirty="0">
                        <a:solidFill>
                          <a:schemeClr val="bg1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20"/>
                  </a:ext>
                </a:extLst>
              </a:tr>
              <a:tr h="256826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u="none" strike="noStrike" dirty="0"/>
                        <a:t>КУЛЬТУРА, КИНЕМАТОГРАФИЯ</a:t>
                      </a:r>
                      <a:endParaRPr lang="ru-RU" sz="1100" b="1" i="0" u="none" strike="noStrike" dirty="0">
                        <a:solidFill>
                          <a:schemeClr val="bg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u="none" strike="noStrike" dirty="0"/>
                        <a:t>0800</a:t>
                      </a:r>
                      <a:endParaRPr lang="ru-RU" sz="1200" b="1" i="0" u="none" strike="noStrike" dirty="0">
                        <a:solidFill>
                          <a:schemeClr val="bg1"/>
                        </a:solidFill>
                        <a:latin typeface="Times New Roman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+mj-lt"/>
                        </a:rPr>
                        <a:t>5618338,29</a:t>
                      </a:r>
                      <a:endParaRPr lang="ru-RU" sz="1100" b="1" dirty="0">
                        <a:solidFill>
                          <a:schemeClr val="bg1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+mj-lt"/>
                        </a:rPr>
                        <a:t>4590589,04</a:t>
                      </a:r>
                      <a:endParaRPr lang="ru-RU" sz="1200" b="1" dirty="0">
                        <a:solidFill>
                          <a:schemeClr val="bg1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+mj-lt"/>
                        </a:rPr>
                        <a:t>3674924,11</a:t>
                      </a:r>
                      <a:endParaRPr lang="ru-RU" sz="1100" b="1" dirty="0">
                        <a:solidFill>
                          <a:schemeClr val="bg1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27"/>
                  </a:ext>
                </a:extLst>
              </a:tr>
              <a:tr h="256826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u="none" strike="noStrike" dirty="0"/>
                        <a:t>Культура</a:t>
                      </a:r>
                      <a:endParaRPr lang="ru-RU" sz="1100" b="0" i="0" u="none" strike="noStrike" dirty="0">
                        <a:solidFill>
                          <a:schemeClr val="bg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u="none" strike="noStrike"/>
                        <a:t>0801</a:t>
                      </a:r>
                      <a:endParaRPr lang="ru-RU" sz="1200" b="0" i="0" u="none" strike="noStrike">
                        <a:solidFill>
                          <a:schemeClr val="bg1"/>
                        </a:solidFill>
                        <a:latin typeface="Times New Roman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+mj-lt"/>
                        </a:rPr>
                        <a:t>5618338,29</a:t>
                      </a:r>
                      <a:endParaRPr lang="ru-RU" sz="1100" dirty="0">
                        <a:solidFill>
                          <a:schemeClr val="bg1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effectLst/>
                          <a:latin typeface="+mj-lt"/>
                        </a:rPr>
                        <a:t>4590589,04</a:t>
                      </a:r>
                      <a:endParaRPr lang="ru-RU" sz="1100" dirty="0">
                        <a:solidFill>
                          <a:schemeClr val="bg1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+mj-lt"/>
                        </a:rPr>
                        <a:t>3674924,11</a:t>
                      </a:r>
                      <a:endParaRPr lang="ru-RU" sz="1100" dirty="0">
                        <a:solidFill>
                          <a:schemeClr val="bg1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28"/>
                  </a:ext>
                </a:extLst>
              </a:tr>
              <a:tr h="182269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u="none" strike="noStrike" dirty="0"/>
                        <a:t>СОЦИАЛЬНАЯ ПОЛИТИКА</a:t>
                      </a:r>
                      <a:endParaRPr lang="ru-RU" sz="1100" b="1" i="0" u="none" strike="noStrike" dirty="0">
                        <a:solidFill>
                          <a:schemeClr val="bg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u="none" strike="noStrike"/>
                        <a:t>1000</a:t>
                      </a:r>
                      <a:endParaRPr lang="ru-RU" sz="1200" b="1" i="0" u="none" strike="noStrike">
                        <a:solidFill>
                          <a:schemeClr val="bg1"/>
                        </a:solidFill>
                        <a:latin typeface="Times New Roman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+mj-lt"/>
                        </a:rPr>
                        <a:t>241752,36</a:t>
                      </a:r>
                      <a:endParaRPr lang="ru-RU" sz="1100" b="1" dirty="0">
                        <a:solidFill>
                          <a:schemeClr val="bg1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+mj-lt"/>
                        </a:rPr>
                        <a:t>241752,36</a:t>
                      </a:r>
                      <a:endParaRPr lang="ru-RU" sz="1100" b="1" dirty="0">
                        <a:solidFill>
                          <a:schemeClr val="bg1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+mj-lt"/>
                        </a:rPr>
                        <a:t>241752,36</a:t>
                      </a:r>
                      <a:endParaRPr lang="ru-RU" sz="1100" b="1" dirty="0">
                        <a:solidFill>
                          <a:schemeClr val="bg1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30"/>
                  </a:ext>
                </a:extLst>
              </a:tr>
              <a:tr h="213475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u="none" strike="noStrike" dirty="0"/>
                        <a:t>Пенсионное обеспечение</a:t>
                      </a:r>
                      <a:endParaRPr lang="ru-RU" sz="1100" b="0" i="0" u="none" strike="noStrike" dirty="0">
                        <a:solidFill>
                          <a:schemeClr val="bg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u="none" strike="noStrike"/>
                        <a:t>1001</a:t>
                      </a:r>
                      <a:endParaRPr lang="ru-RU" sz="1200" b="0" i="0" u="none" strike="noStrike">
                        <a:solidFill>
                          <a:schemeClr val="bg1"/>
                        </a:solidFill>
                        <a:latin typeface="Times New Roman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+mj-lt"/>
                        </a:rPr>
                        <a:t>241752,36</a:t>
                      </a:r>
                      <a:endParaRPr lang="ru-RU" sz="1100" b="0" dirty="0">
                        <a:solidFill>
                          <a:schemeClr val="bg1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+mj-lt"/>
                        </a:rPr>
                        <a:t>241752,36</a:t>
                      </a:r>
                      <a:endParaRPr lang="ru-RU" sz="1100" b="0" dirty="0">
                        <a:solidFill>
                          <a:schemeClr val="bg1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+mj-lt"/>
                        </a:rPr>
                        <a:t>241752,36</a:t>
                      </a:r>
                      <a:endParaRPr lang="ru-RU" sz="1100" b="0" dirty="0">
                        <a:solidFill>
                          <a:schemeClr val="bg1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31"/>
                  </a:ext>
                </a:extLst>
              </a:tr>
              <a:tr h="256826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u="none" strike="noStrike" dirty="0"/>
                        <a:t>ИТОГО:</a:t>
                      </a:r>
                      <a:endParaRPr lang="ru-RU" sz="1100" b="1" i="0" u="none" strike="noStrike" dirty="0">
                        <a:solidFill>
                          <a:schemeClr val="bg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/>
                        <a:t>X</a:t>
                      </a:r>
                      <a:endParaRPr lang="en-US" sz="1200" b="0" i="0" u="none" strike="noStrike">
                        <a:solidFill>
                          <a:schemeClr val="bg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+mj-lt"/>
                        </a:rPr>
                        <a:t>17240186,23</a:t>
                      </a:r>
                      <a:endParaRPr lang="ru-RU" sz="1100" dirty="0">
                        <a:solidFill>
                          <a:schemeClr val="bg1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+mj-lt"/>
                        </a:rPr>
                        <a:t>14197301,94</a:t>
                      </a:r>
                      <a:endParaRPr lang="ru-RU" sz="1100" dirty="0">
                        <a:solidFill>
                          <a:schemeClr val="bg1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+mj-lt"/>
                        </a:rPr>
                        <a:t>10926497,51</a:t>
                      </a:r>
                      <a:endParaRPr lang="ru-RU" sz="1100" dirty="0">
                        <a:solidFill>
                          <a:schemeClr val="bg1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41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998984"/>
          </a:xfrm>
        </p:spPr>
        <p:txBody>
          <a:bodyPr>
            <a:normAutofit/>
          </a:bodyPr>
          <a:lstStyle/>
          <a:p>
            <a:pPr algn="ctr"/>
            <a:r>
              <a:rPr lang="ru-RU" sz="2000" b="1" i="1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Расходы бюджета СЕМЕЙКИНСКОГО СЕЛЬСКОГО ПОСЕЛЕНИЯ на реализацию муниципальных программ на 2025 год </a:t>
            </a:r>
            <a:br>
              <a:rPr lang="ru-RU" sz="2000" b="1" i="1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i="1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плановый период 2026-2027 годы</a:t>
            </a:r>
            <a:endParaRPr lang="ru-RU" sz="2000" b="1" i="1" dirty="0">
              <a:solidFill>
                <a:srgbClr val="0000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89253175"/>
              </p:ext>
            </p:extLst>
          </p:nvPr>
        </p:nvGraphicFramePr>
        <p:xfrm>
          <a:off x="40062" y="1484784"/>
          <a:ext cx="9108502" cy="5204743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5679502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143000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246909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039091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</a:tblGrid>
              <a:tr h="576065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u="none" strike="noStrike" dirty="0"/>
                        <a:t>Наименование расходов</a:t>
                      </a:r>
                      <a:endParaRPr lang="ru-RU" sz="1600" b="1" i="0" u="none" strike="noStrike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u="none" strike="noStrike" dirty="0" smtClean="0"/>
                        <a:t>2025</a:t>
                      </a:r>
                      <a:r>
                        <a:rPr lang="ru-RU" sz="1600" u="none" strike="noStrike" baseline="0" dirty="0" smtClean="0"/>
                        <a:t> </a:t>
                      </a:r>
                      <a:r>
                        <a:rPr lang="ru-RU" sz="1600" u="none" strike="noStrike" dirty="0" smtClean="0"/>
                        <a:t>год,</a:t>
                      </a:r>
                    </a:p>
                    <a:p>
                      <a:pPr marL="0" marR="0" lvl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/>
                        <a:t>(руб.)</a:t>
                      </a:r>
                      <a:endParaRPr lang="ru-RU" sz="1600" b="1" i="0" u="none" strike="noStrike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u="none" strike="noStrike" dirty="0" smtClean="0"/>
                        <a:t>2026</a:t>
                      </a:r>
                      <a:r>
                        <a:rPr lang="ru-RU" sz="1600" u="none" strike="noStrike" baseline="0" dirty="0" smtClean="0"/>
                        <a:t> </a:t>
                      </a:r>
                      <a:r>
                        <a:rPr lang="ru-RU" sz="1600" u="none" strike="noStrike" dirty="0" smtClean="0"/>
                        <a:t>год,</a:t>
                      </a:r>
                    </a:p>
                    <a:p>
                      <a:pPr marL="0" marR="0" lvl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/>
                        <a:t>(руб.)</a:t>
                      </a:r>
                      <a:endParaRPr lang="ru-RU" sz="1600" b="1" i="0" u="none" strike="noStrike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u="none" strike="noStrike" dirty="0" smtClean="0"/>
                        <a:t>2027 год,</a:t>
                      </a:r>
                    </a:p>
                    <a:p>
                      <a:pPr marL="0" marR="0" lvl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/>
                        <a:t>(руб.)</a:t>
                      </a:r>
                      <a:endParaRPr lang="ru-RU" sz="1600" b="1" i="0" u="none" strike="noStrike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615182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u="none" strike="noStrike" dirty="0" smtClean="0"/>
                        <a:t>Муниципальная программа Семейкинского сельского поселения «Совершенствование управления муниципальной собственностью </a:t>
                      </a:r>
                      <a:r>
                        <a:rPr lang="ru-RU" sz="1200" u="none" strike="noStrike" dirty="0" err="1" smtClean="0"/>
                        <a:t>Семейкинского</a:t>
                      </a:r>
                      <a:r>
                        <a:rPr lang="ru-RU" sz="1200" u="none" strike="noStrike" dirty="0" smtClean="0"/>
                        <a:t> сельского поселения на 2025-2027</a:t>
                      </a:r>
                      <a:r>
                        <a:rPr lang="ru-RU" sz="1200" u="none" strike="noStrike" baseline="0" dirty="0" smtClean="0"/>
                        <a:t> </a:t>
                      </a:r>
                      <a:r>
                        <a:rPr lang="ru-RU" sz="1200" u="none" strike="noStrike" dirty="0" smtClean="0"/>
                        <a:t>годы»</a:t>
                      </a:r>
                      <a:endParaRPr lang="ru-RU" sz="1200" b="1" i="0" u="none" strike="noStrike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u="none" strike="noStrike" dirty="0" smtClean="0">
                          <a:latin typeface="+mj-lt"/>
                        </a:rPr>
                        <a:t>299000,00</a:t>
                      </a:r>
                    </a:p>
                    <a:p>
                      <a:pPr algn="ctr" fontAlgn="auto"/>
                      <a:endParaRPr lang="ru-RU" sz="1200" b="1" i="0" u="none" strike="noStrike" dirty="0">
                        <a:solidFill>
                          <a:schemeClr val="bg1"/>
                        </a:solidFill>
                        <a:latin typeface="+mj-lt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200" b="1" u="none" strike="noStrike" dirty="0" smtClean="0">
                        <a:latin typeface="+mj-lt"/>
                      </a:endParaRP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u="none" strike="noStrike" dirty="0" smtClean="0">
                          <a:latin typeface="+mj-lt"/>
                        </a:rPr>
                        <a:t>299100,00</a:t>
                      </a:r>
                    </a:p>
                    <a:p>
                      <a:pPr algn="ctr" fontAlgn="auto"/>
                      <a:endParaRPr lang="ru-RU" sz="1200" b="1" i="0" u="none" strike="noStrike" dirty="0">
                        <a:solidFill>
                          <a:schemeClr val="bg1"/>
                        </a:solidFill>
                        <a:latin typeface="+mj-lt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u="none" strike="noStrike" dirty="0" smtClean="0">
                          <a:latin typeface="+mj-lt"/>
                        </a:rPr>
                        <a:t>299200,00</a:t>
                      </a:r>
                    </a:p>
                    <a:p>
                      <a:pPr algn="ctr" fontAlgn="auto"/>
                      <a:endParaRPr lang="ru-RU" sz="1200" b="1" i="0" u="none" strike="noStrike" dirty="0">
                        <a:solidFill>
                          <a:schemeClr val="bg1"/>
                        </a:solidFill>
                        <a:latin typeface="+mj-lt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615182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u="none" strike="noStrike" dirty="0" smtClean="0"/>
                        <a:t>Муниципальная программа Семейкинского сельского поселения «Обеспечение пожарной безопасности на территории Семейкинского сельского поселения на 2023 год и на плановый период 2024 и 2025 годы»</a:t>
                      </a:r>
                      <a:endParaRPr lang="ru-RU" sz="1200" b="1" i="0" u="none" strike="noStrike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auto"/>
                      <a:r>
                        <a:rPr lang="ru-RU" sz="1200" b="1" u="none" strike="noStrike" dirty="0" smtClean="0">
                          <a:latin typeface="+mj-lt"/>
                        </a:rPr>
                        <a:t>80000,00</a:t>
                      </a:r>
                    </a:p>
                    <a:p>
                      <a:pPr algn="ctr" fontAlgn="auto"/>
                      <a:endParaRPr lang="ru-RU" sz="1200" b="1" i="0" u="none" strike="noStrike" dirty="0">
                        <a:solidFill>
                          <a:schemeClr val="bg1"/>
                        </a:solidFill>
                        <a:latin typeface="+mj-lt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auto"/>
                      <a:r>
                        <a:rPr lang="ru-RU" sz="1200" b="1" u="none" strike="noStrike" dirty="0" smtClean="0">
                          <a:latin typeface="+mj-lt"/>
                        </a:rPr>
                        <a:t>0,00</a:t>
                      </a:r>
                      <a:endParaRPr lang="ru-RU" sz="1200" b="1" i="0" u="none" strike="noStrike" dirty="0" smtClean="0">
                        <a:solidFill>
                          <a:schemeClr val="bg1"/>
                        </a:solidFill>
                        <a:latin typeface="+mj-lt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auto"/>
                      <a:r>
                        <a:rPr lang="ru-RU" sz="1200" b="1" u="none" strike="noStrike" dirty="0" smtClean="0">
                          <a:latin typeface="+mj-lt"/>
                        </a:rPr>
                        <a:t>0,00</a:t>
                      </a:r>
                      <a:endParaRPr lang="ru-RU" sz="1200" b="1" i="0" u="none" strike="noStrike" dirty="0" smtClean="0">
                        <a:solidFill>
                          <a:schemeClr val="bg1"/>
                        </a:solidFill>
                        <a:latin typeface="+mj-lt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615182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u="none" strike="noStrike" dirty="0" smtClean="0"/>
                        <a:t>Муниципальная программа Семейкинского сельского поселения «Военно-патриотическое воспитание несовершеннолетних и молодежи Семейкинского сельского поселения на 2023-2025 годы»</a:t>
                      </a:r>
                      <a:endParaRPr lang="ru-RU" sz="1200" b="1" i="0" u="none" strike="noStrike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auto"/>
                      <a:r>
                        <a:rPr lang="ru-RU" sz="1200" b="1" u="none" strike="noStrike" dirty="0" smtClean="0">
                          <a:latin typeface="+mj-lt"/>
                        </a:rPr>
                        <a:t>5 000,00</a:t>
                      </a:r>
                    </a:p>
                    <a:p>
                      <a:pPr algn="ctr" fontAlgn="auto"/>
                      <a:endParaRPr lang="ru-RU" sz="1200" b="1" i="0" u="none" strike="noStrike" dirty="0">
                        <a:solidFill>
                          <a:schemeClr val="bg1"/>
                        </a:solidFill>
                        <a:latin typeface="+mj-lt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auto"/>
                      <a:r>
                        <a:rPr lang="ru-RU" sz="1200" b="1" u="none" strike="noStrike" dirty="0" smtClean="0">
                          <a:latin typeface="+mj-lt"/>
                        </a:rPr>
                        <a:t>0,00</a:t>
                      </a:r>
                      <a:endParaRPr lang="ru-RU" sz="1200" b="1" i="0" u="none" strike="noStrike" dirty="0">
                        <a:solidFill>
                          <a:schemeClr val="bg1"/>
                        </a:solidFill>
                        <a:latin typeface="+mj-lt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auto"/>
                      <a:r>
                        <a:rPr lang="ru-RU" sz="1200" b="1" u="none" strike="noStrike" dirty="0" smtClean="0">
                          <a:latin typeface="+mj-lt"/>
                        </a:rPr>
                        <a:t>0,00</a:t>
                      </a:r>
                      <a:endParaRPr lang="ru-RU" sz="1200" b="1" i="0" u="none" strike="noStrike" dirty="0">
                        <a:solidFill>
                          <a:schemeClr val="bg1"/>
                        </a:solidFill>
                        <a:latin typeface="+mj-lt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581422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u="none" strike="noStrike" dirty="0" smtClean="0"/>
                        <a:t>Муниципальная программа Семейкинского сельского поселения «Комплексная программа благоустройства территории Семейкинского сельского поселения на 2022-2025 годы»</a:t>
                      </a:r>
                      <a:endParaRPr lang="ru-RU" sz="1200" b="1" i="0" u="none" strike="noStrike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auto"/>
                      <a:r>
                        <a:rPr lang="ru-RU" sz="1200" b="1" u="none" strike="noStrike" dirty="0" smtClean="0">
                          <a:latin typeface="+mj-lt"/>
                        </a:rPr>
                        <a:t>135778,95</a:t>
                      </a:r>
                    </a:p>
                    <a:p>
                      <a:pPr algn="ctr" fontAlgn="auto"/>
                      <a:endParaRPr lang="ru-RU" sz="1200" b="1" i="0" u="none" strike="noStrike" dirty="0">
                        <a:solidFill>
                          <a:schemeClr val="bg1"/>
                        </a:solidFill>
                        <a:latin typeface="+mj-lt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u="none" strike="noStrike" dirty="0" smtClean="0">
                          <a:latin typeface="+mj-lt"/>
                        </a:rPr>
                        <a:t>0,00</a:t>
                      </a:r>
                    </a:p>
                    <a:p>
                      <a:pPr algn="ctr" fontAlgn="auto"/>
                      <a:endParaRPr lang="ru-RU" sz="1200" b="1" i="0" u="none" strike="noStrike" dirty="0">
                        <a:solidFill>
                          <a:schemeClr val="bg1"/>
                        </a:solidFill>
                        <a:latin typeface="+mj-lt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auto"/>
                      <a:r>
                        <a:rPr lang="ru-RU" sz="1200" b="1" u="none" strike="noStrike" dirty="0" smtClean="0">
                          <a:latin typeface="+mj-lt"/>
                        </a:rPr>
                        <a:t>0,00</a:t>
                      </a:r>
                    </a:p>
                    <a:p>
                      <a:pPr algn="ctr" fontAlgn="auto"/>
                      <a:endParaRPr lang="ru-RU" sz="1200" b="1" i="0" u="none" strike="noStrike" dirty="0">
                        <a:solidFill>
                          <a:schemeClr val="bg1"/>
                        </a:solidFill>
                        <a:latin typeface="+mj-lt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615182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u="none" strike="noStrike" dirty="0" smtClean="0"/>
                        <a:t>Муниципальная программа Семейкинского сельского поселения «Муниципальная служба Семейкинского сельского поселения на 2023-2025 годы»</a:t>
                      </a:r>
                      <a:endParaRPr lang="ru-RU" sz="1200" b="1" i="0" u="none" strike="noStrike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auto"/>
                      <a:r>
                        <a:rPr lang="ru-RU" sz="1200" b="1" u="none" strike="noStrike" dirty="0" smtClean="0">
                          <a:latin typeface="+mj-lt"/>
                        </a:rPr>
                        <a:t>22000,00</a:t>
                      </a:r>
                    </a:p>
                    <a:p>
                      <a:pPr algn="ctr" fontAlgn="auto"/>
                      <a:endParaRPr lang="ru-RU" sz="1200" b="1" i="0" u="none" strike="noStrike" dirty="0">
                        <a:solidFill>
                          <a:schemeClr val="bg1"/>
                        </a:solidFill>
                        <a:latin typeface="+mj-lt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auto"/>
                      <a:r>
                        <a:rPr lang="ru-RU" sz="1200" b="1" u="none" strike="noStrike" dirty="0" smtClean="0">
                          <a:latin typeface="+mj-lt"/>
                        </a:rPr>
                        <a:t>0,00</a:t>
                      </a:r>
                      <a:endParaRPr lang="ru-RU" sz="1200" b="1" i="0" u="none" strike="noStrike" dirty="0">
                        <a:solidFill>
                          <a:schemeClr val="bg1"/>
                        </a:solidFill>
                        <a:latin typeface="+mj-lt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auto"/>
                      <a:r>
                        <a:rPr lang="ru-RU" sz="1200" b="1" u="none" strike="noStrike" dirty="0" smtClean="0">
                          <a:latin typeface="+mj-lt"/>
                        </a:rPr>
                        <a:t>0,00</a:t>
                      </a:r>
                      <a:endParaRPr lang="ru-RU" sz="1200" b="1" i="0" u="none" strike="noStrike" dirty="0">
                        <a:solidFill>
                          <a:schemeClr val="bg1"/>
                        </a:solidFill>
                        <a:latin typeface="+mj-lt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  <a:tr h="593272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u="none" strike="noStrike" dirty="0" smtClean="0"/>
                        <a:t>Муниципальная программа Семейкинского сельского поселения «Развитие культуры на 2023-2027 годы»</a:t>
                      </a:r>
                      <a:endParaRPr lang="ru-RU" sz="1200" b="1" i="0" u="none" strike="noStrike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auto"/>
                      <a:r>
                        <a:rPr lang="ru-RU" sz="1200" b="1" u="none" strike="noStrike" dirty="0" smtClean="0">
                          <a:latin typeface="+mj-lt"/>
                        </a:rPr>
                        <a:t>5618338,29</a:t>
                      </a:r>
                    </a:p>
                    <a:p>
                      <a:pPr algn="ctr" fontAlgn="auto"/>
                      <a:endParaRPr lang="ru-RU" sz="1200" b="1" i="0" u="none" strike="noStrike" dirty="0">
                        <a:solidFill>
                          <a:schemeClr val="bg1"/>
                        </a:solidFill>
                        <a:latin typeface="+mj-lt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auto"/>
                      <a:r>
                        <a:rPr lang="ru-RU" sz="1200" b="1" u="none" strike="noStrike" dirty="0" smtClean="0">
                          <a:latin typeface="+mj-lt"/>
                        </a:rPr>
                        <a:t>4590589,04</a:t>
                      </a:r>
                    </a:p>
                    <a:p>
                      <a:pPr algn="ctr" fontAlgn="auto"/>
                      <a:endParaRPr lang="ru-RU" sz="1200" b="1" i="0" u="none" strike="noStrike" dirty="0">
                        <a:solidFill>
                          <a:schemeClr val="bg1"/>
                        </a:solidFill>
                        <a:latin typeface="+mj-lt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auto"/>
                      <a:r>
                        <a:rPr lang="ru-RU" sz="1200" b="1" u="none" strike="noStrike" dirty="0" smtClean="0">
                          <a:latin typeface="+mj-lt"/>
                        </a:rPr>
                        <a:t>3674924,11</a:t>
                      </a:r>
                    </a:p>
                    <a:p>
                      <a:pPr algn="ctr" fontAlgn="auto"/>
                      <a:endParaRPr lang="ru-RU" sz="1200" b="1" i="0" u="none" strike="noStrike" dirty="0">
                        <a:solidFill>
                          <a:schemeClr val="bg1"/>
                        </a:solidFill>
                        <a:latin typeface="+mj-lt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="" xmlns:a16="http://schemas.microsoft.com/office/drawing/2014/main" val="10010"/>
                  </a:ext>
                </a:extLst>
              </a:tr>
              <a:tr h="615182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u="none" strike="noStrike" dirty="0" smtClean="0"/>
                        <a:t>Муниципальная программа Семейкинского сельского поселения «Совершенствование муниципального управления Семейкинского сельского поселения на 2023-2027</a:t>
                      </a:r>
                      <a:r>
                        <a:rPr lang="ru-RU" sz="1200" u="none" strike="noStrike" baseline="0" dirty="0" smtClean="0"/>
                        <a:t> </a:t>
                      </a:r>
                      <a:r>
                        <a:rPr lang="ru-RU" sz="1200" u="none" strike="noStrike" dirty="0" smtClean="0"/>
                        <a:t>годы»</a:t>
                      </a:r>
                      <a:endParaRPr lang="ru-RU" sz="1200" b="1" i="0" u="none" strike="noStrike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auto"/>
                      <a:r>
                        <a:rPr lang="ru-RU" sz="1200" b="1" u="none" strike="noStrike" dirty="0" smtClean="0">
                          <a:latin typeface="+mj-lt"/>
                        </a:rPr>
                        <a:t>7627006,36</a:t>
                      </a:r>
                    </a:p>
                    <a:p>
                      <a:pPr algn="ctr" fontAlgn="auto"/>
                      <a:endParaRPr lang="ru-RU" sz="1200" b="1" i="0" u="none" strike="noStrike" dirty="0">
                        <a:solidFill>
                          <a:schemeClr val="bg1"/>
                        </a:solidFill>
                        <a:latin typeface="+mj-lt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auto"/>
                      <a:r>
                        <a:rPr lang="ru-RU" sz="1200" b="1" u="none" strike="noStrike" dirty="0" smtClean="0">
                          <a:latin typeface="+mj-lt"/>
                        </a:rPr>
                        <a:t>7518006,36</a:t>
                      </a:r>
                    </a:p>
                    <a:p>
                      <a:pPr algn="ctr" fontAlgn="auto"/>
                      <a:endParaRPr lang="ru-RU" sz="1200" b="1" i="0" u="none" strike="noStrike" dirty="0">
                        <a:solidFill>
                          <a:schemeClr val="bg1"/>
                        </a:solidFill>
                        <a:latin typeface="+mj-lt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auto"/>
                      <a:r>
                        <a:rPr lang="ru-RU" sz="1200" b="1" u="none" strike="noStrike" dirty="0" smtClean="0">
                          <a:latin typeface="+mj-lt"/>
                        </a:rPr>
                        <a:t>6293541,23</a:t>
                      </a:r>
                    </a:p>
                    <a:p>
                      <a:pPr algn="ctr" fontAlgn="auto"/>
                      <a:endParaRPr lang="ru-RU" sz="1200" b="1" i="0" u="none" strike="noStrike" dirty="0">
                        <a:solidFill>
                          <a:schemeClr val="bg1"/>
                        </a:solidFill>
                        <a:latin typeface="+mj-lt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="" xmlns:a16="http://schemas.microsoft.com/office/drawing/2014/main" val="10012"/>
                  </a:ext>
                </a:extLst>
              </a:tr>
              <a:tr h="378074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u="none" strike="noStrike" dirty="0"/>
                        <a:t>Итого расходов по муниципальным программам</a:t>
                      </a:r>
                      <a:endParaRPr lang="ru-RU" sz="1200" b="1" i="0" u="none" strike="noStrike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auto"/>
                      <a:r>
                        <a:rPr kumimoji="0" lang="ru-RU" sz="1200" b="1" kern="1200" dirty="0" smtClean="0">
                          <a:effectLst/>
                          <a:latin typeface="+mj-lt"/>
                        </a:rPr>
                        <a:t>15008123,60</a:t>
                      </a:r>
                      <a:endParaRPr lang="ru-RU" sz="1200" b="1" i="0" u="none" strike="noStrike" dirty="0">
                        <a:solidFill>
                          <a:schemeClr val="bg1"/>
                        </a:solidFill>
                        <a:latin typeface="+mj-lt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auto"/>
                      <a:r>
                        <a:rPr kumimoji="0" lang="ru-RU" sz="1200" b="1" kern="1200" dirty="0" smtClean="0">
                          <a:effectLst/>
                          <a:latin typeface="+mj-lt"/>
                        </a:rPr>
                        <a:t>12407695,40</a:t>
                      </a:r>
                      <a:endParaRPr lang="ru-RU" sz="1200" b="1" i="0" u="none" strike="noStrike" dirty="0">
                        <a:solidFill>
                          <a:schemeClr val="bg1"/>
                        </a:solidFill>
                        <a:latin typeface="+mj-lt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auto"/>
                      <a:r>
                        <a:rPr kumimoji="0" lang="ru-RU" sz="1200" b="1" kern="1200" dirty="0" smtClean="0">
                          <a:effectLst/>
                          <a:latin typeface="+mj-lt"/>
                        </a:rPr>
                        <a:t>10267665,34</a:t>
                      </a:r>
                      <a:endParaRPr lang="ru-RU" sz="1200" b="1" i="0" u="none" strike="noStrike" dirty="0" smtClean="0">
                        <a:solidFill>
                          <a:schemeClr val="bg1"/>
                        </a:solidFill>
                        <a:latin typeface="+mj-lt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="" xmlns:a16="http://schemas.microsoft.com/office/drawing/2014/main" val="10019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79512" y="0"/>
            <a:ext cx="8712968" cy="1656185"/>
          </a:xfrm>
        </p:spPr>
        <p:txBody>
          <a:bodyPr anchor="ctr">
            <a:normAutofit fontScale="90000"/>
          </a:bodyPr>
          <a:lstStyle/>
          <a:p>
            <a:pPr algn="ctr" fontAlgn="base"/>
            <a:r>
              <a:rPr lang="ru-RU" sz="1800" b="1" dirty="0" smtClean="0">
                <a:solidFill>
                  <a:srgbClr val="7030A0"/>
                </a:solidFill>
                <a:latin typeface="Meiryo" panose="020B0604030504040204" pitchFamily="34" charset="-128"/>
                <a:ea typeface="Meiryo" panose="020B0604030504040204" pitchFamily="34" charset="-128"/>
                <a:cs typeface="Meiryo" panose="020B0604030504040204" pitchFamily="34" charset="-128"/>
              </a:rPr>
              <a:t>Муниципальная </a:t>
            </a:r>
            <a:r>
              <a:rPr lang="ru-RU" sz="1800" b="1" dirty="0">
                <a:solidFill>
                  <a:srgbClr val="7030A0"/>
                </a:solidFill>
                <a:latin typeface="Meiryo" panose="020B0604030504040204" pitchFamily="34" charset="-128"/>
                <a:ea typeface="Meiryo" panose="020B0604030504040204" pitchFamily="34" charset="-128"/>
                <a:cs typeface="Meiryo" panose="020B0604030504040204" pitchFamily="34" charset="-128"/>
              </a:rPr>
              <a:t>программа</a:t>
            </a:r>
            <a:br>
              <a:rPr lang="ru-RU" sz="1800" b="1" dirty="0">
                <a:solidFill>
                  <a:srgbClr val="7030A0"/>
                </a:solidFill>
                <a:latin typeface="Meiryo" panose="020B0604030504040204" pitchFamily="34" charset="-128"/>
                <a:ea typeface="Meiryo" panose="020B0604030504040204" pitchFamily="34" charset="-128"/>
                <a:cs typeface="Meiryo" panose="020B0604030504040204" pitchFamily="34" charset="-128"/>
              </a:rPr>
            </a:br>
            <a:r>
              <a:rPr lang="ru-RU" sz="1800" b="1" dirty="0">
                <a:solidFill>
                  <a:srgbClr val="7030A0"/>
                </a:solidFill>
                <a:latin typeface="Meiryo" panose="020B0604030504040204" pitchFamily="34" charset="-128"/>
                <a:ea typeface="Meiryo" panose="020B0604030504040204" pitchFamily="34" charset="-128"/>
                <a:cs typeface="Meiryo" panose="020B0604030504040204" pitchFamily="34" charset="-128"/>
              </a:rPr>
              <a:t>Совершенствование управления муниципальной собственностью </a:t>
            </a:r>
            <a:r>
              <a:rPr lang="ru-RU" sz="1800" b="1" dirty="0" err="1">
                <a:solidFill>
                  <a:srgbClr val="7030A0"/>
                </a:solidFill>
                <a:latin typeface="Meiryo" panose="020B0604030504040204" pitchFamily="34" charset="-128"/>
                <a:ea typeface="Meiryo" panose="020B0604030504040204" pitchFamily="34" charset="-128"/>
                <a:cs typeface="Meiryo" panose="020B0604030504040204" pitchFamily="34" charset="-128"/>
              </a:rPr>
              <a:t>Семейкинского</a:t>
            </a:r>
            <a:r>
              <a:rPr lang="ru-RU" sz="1800" b="1" dirty="0">
                <a:solidFill>
                  <a:srgbClr val="7030A0"/>
                </a:solidFill>
                <a:latin typeface="Meiryo" panose="020B0604030504040204" pitchFamily="34" charset="-128"/>
                <a:ea typeface="Meiryo" panose="020B0604030504040204" pitchFamily="34" charset="-128"/>
                <a:cs typeface="Meiryo" panose="020B0604030504040204" pitchFamily="34" charset="-128"/>
              </a:rPr>
              <a:t> сельского поселения на 2025-2027 годы  </a:t>
            </a:r>
            <a:r>
              <a:rPr lang="ru-RU" sz="1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 программы - создание условий для эффективного управления муниципальным имуществом и земельными ресурсами и их рационального использования</a:t>
            </a:r>
            <a:r>
              <a:rPr lang="ru-RU" sz="1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Целевые индикаторы (показатели) реализации Программы</a:t>
            </a:r>
            <a:endParaRPr lang="ru-RU" sz="1600" b="1" dirty="0">
              <a:solidFill>
                <a:srgbClr val="FF006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Rectangle 3"/>
          <p:cNvSpPr>
            <a:spLocks noChangeArrowheads="1"/>
          </p:cNvSpPr>
          <p:nvPr/>
        </p:nvSpPr>
        <p:spPr bwMode="auto">
          <a:xfrm>
            <a:off x="533399" y="1312863"/>
            <a:ext cx="1065648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77226232"/>
              </p:ext>
            </p:extLst>
          </p:nvPr>
        </p:nvGraphicFramePr>
        <p:xfrm>
          <a:off x="323528" y="1628800"/>
          <a:ext cx="8424937" cy="4864705"/>
        </p:xfrm>
        <a:graphic>
          <a:graphicData uri="http://schemas.openxmlformats.org/drawingml/2006/table">
            <a:tbl>
              <a:tblPr firstRow="1" firstCol="1" bandRow="1">
                <a:tableStyleId>{18603FDC-E32A-4AB5-989C-0864C3EAD2B8}</a:tableStyleId>
              </a:tblPr>
              <a:tblGrid>
                <a:gridCol w="5043834"/>
                <a:gridCol w="752811"/>
                <a:gridCol w="752811"/>
                <a:gridCol w="828092"/>
                <a:gridCol w="1047389"/>
              </a:tblGrid>
              <a:tr h="360039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1"/>
                          </a:solidFill>
                          <a:effectLst/>
                        </a:rPr>
                        <a:t>Наименование целевого индикатора (показателя)</a:t>
                      </a:r>
                      <a:endParaRPr lang="ru-RU" sz="12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2228" marR="32228" marT="0" marB="0"/>
                </a:tc>
                <a:tc rowSpan="2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b="1" dirty="0" err="1">
                          <a:solidFill>
                            <a:schemeClr val="tx1"/>
                          </a:solidFill>
                          <a:effectLst/>
                        </a:rPr>
                        <a:t>Ед.изм</a:t>
                      </a:r>
                      <a:r>
                        <a:rPr lang="ru-RU" sz="1200" b="1" dirty="0">
                          <a:solidFill>
                            <a:schemeClr val="tx1"/>
                          </a:solidFill>
                          <a:effectLst/>
                        </a:rPr>
                        <a:t>.</a:t>
                      </a:r>
                      <a:endParaRPr lang="ru-RU" sz="12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2228" marR="32228" marT="0" marB="0"/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1"/>
                          </a:solidFill>
                          <a:effectLst/>
                        </a:rPr>
                        <a:t>Значение целевых индикаторов (показателей)</a:t>
                      </a:r>
                      <a:endParaRPr lang="ru-RU" sz="12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2228" marR="32228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0970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chemeClr val="tx1"/>
                          </a:solidFill>
                          <a:effectLst/>
                        </a:rPr>
                        <a:t>2025</a:t>
                      </a:r>
                      <a:endParaRPr lang="ru-RU" sz="12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2228" marR="32228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chemeClr val="tx1"/>
                          </a:solidFill>
                          <a:effectLst/>
                        </a:rPr>
                        <a:t>2026</a:t>
                      </a:r>
                      <a:endParaRPr lang="ru-RU" sz="12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2228" marR="32228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chemeClr val="tx1"/>
                          </a:solidFill>
                          <a:effectLst/>
                        </a:rPr>
                        <a:t>2027</a:t>
                      </a:r>
                      <a:endParaRPr lang="ru-RU" sz="12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2228" marR="32228" marT="0" marB="0"/>
                </a:tc>
              </a:tr>
              <a:tr h="41941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1"/>
                          </a:solidFill>
                          <a:effectLst/>
                        </a:rPr>
                        <a:t>Доля объектов недвижимого имущества, на которые зарегистрировано право собственности </a:t>
                      </a:r>
                      <a:endParaRPr lang="ru-RU" sz="12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2228" marR="32228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1"/>
                          </a:solidFill>
                          <a:effectLst/>
                        </a:rPr>
                        <a:t>%</a:t>
                      </a:r>
                      <a:endParaRPr lang="ru-RU" sz="12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2228" marR="32228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90</a:t>
                      </a:r>
                      <a:endParaRPr lang="ru-RU" sz="1200" b="1" dirty="0">
                        <a:solidFill>
                          <a:schemeClr val="tx1"/>
                        </a:solidFill>
                        <a:effectLst/>
                        <a:latin typeface="+mj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2228" marR="32228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95</a:t>
                      </a:r>
                      <a:endParaRPr lang="ru-RU" sz="1200" b="1" dirty="0">
                        <a:solidFill>
                          <a:schemeClr val="tx1"/>
                        </a:solidFill>
                        <a:effectLst/>
                        <a:latin typeface="+mj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2228" marR="32228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100</a:t>
                      </a:r>
                      <a:endParaRPr lang="ru-RU" sz="1200" b="1">
                        <a:solidFill>
                          <a:schemeClr val="tx1"/>
                        </a:solidFill>
                        <a:effectLst/>
                        <a:latin typeface="+mj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2228" marR="32228" marT="0" marB="0"/>
                </a:tc>
              </a:tr>
              <a:tr h="41941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1"/>
                          </a:solidFill>
                          <a:effectLst/>
                        </a:rPr>
                        <a:t>Количество объектов муниципальной собственности подлежащих, технической инвентаризация (паспортизации)</a:t>
                      </a:r>
                      <a:endParaRPr lang="ru-RU" sz="12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2228" marR="32228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1"/>
                          </a:solidFill>
                          <a:effectLst/>
                        </a:rPr>
                        <a:t>шт.</a:t>
                      </a:r>
                      <a:endParaRPr lang="ru-RU" sz="12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2228" marR="32228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2</a:t>
                      </a:r>
                      <a:endParaRPr lang="ru-RU" sz="1200" b="1" dirty="0">
                        <a:solidFill>
                          <a:schemeClr val="tx1"/>
                        </a:solidFill>
                        <a:effectLst/>
                        <a:latin typeface="+mj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2228" marR="32228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1</a:t>
                      </a:r>
                      <a:endParaRPr lang="ru-RU" sz="1200" b="1" dirty="0">
                        <a:solidFill>
                          <a:schemeClr val="tx1"/>
                        </a:solidFill>
                        <a:effectLst/>
                        <a:latin typeface="+mj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2228" marR="32228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1</a:t>
                      </a:r>
                      <a:endParaRPr lang="ru-RU" sz="1200" b="1" dirty="0">
                        <a:solidFill>
                          <a:schemeClr val="tx1"/>
                        </a:solidFill>
                        <a:effectLst/>
                        <a:latin typeface="+mj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2228" marR="32228" marT="0" marB="0"/>
                </a:tc>
              </a:tr>
              <a:tr h="41941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1"/>
                          </a:solidFill>
                          <a:effectLst/>
                        </a:rPr>
                        <a:t>Количество объектов муниципальной собственности, подлежащих обязательной регистрации права           </a:t>
                      </a:r>
                      <a:endParaRPr lang="ru-RU" sz="12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2228" marR="32228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1"/>
                          </a:solidFill>
                          <a:effectLst/>
                        </a:rPr>
                        <a:t>шт.</a:t>
                      </a:r>
                      <a:endParaRPr lang="ru-RU" sz="12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2228" marR="32228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1</a:t>
                      </a:r>
                      <a:endParaRPr lang="ru-RU" sz="1200" b="1" dirty="0">
                        <a:solidFill>
                          <a:schemeClr val="tx1"/>
                        </a:solidFill>
                        <a:effectLst/>
                        <a:latin typeface="+mj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2228" marR="32228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1</a:t>
                      </a:r>
                      <a:endParaRPr lang="ru-RU" sz="1200" b="1" dirty="0">
                        <a:solidFill>
                          <a:schemeClr val="tx1"/>
                        </a:solidFill>
                        <a:effectLst/>
                        <a:latin typeface="+mj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2228" marR="32228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1</a:t>
                      </a:r>
                      <a:endParaRPr lang="ru-RU" sz="1200" b="1" dirty="0">
                        <a:solidFill>
                          <a:schemeClr val="tx1"/>
                        </a:solidFill>
                        <a:effectLst/>
                        <a:latin typeface="+mj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2228" marR="32228" marT="0" marB="0"/>
                </a:tc>
              </a:tr>
              <a:tr h="41941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1"/>
                          </a:solidFill>
                          <a:effectLst/>
                        </a:rPr>
                        <a:t>Количество заключенных договоров аренды, безвозмездного пользования (в отношении имущества казны)</a:t>
                      </a:r>
                      <a:endParaRPr lang="ru-RU" sz="12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1" dirty="0">
                          <a:solidFill>
                            <a:schemeClr val="tx1"/>
                          </a:solidFill>
                          <a:effectLst/>
                        </a:rPr>
                        <a:t>шт.</a:t>
                      </a:r>
                      <a:endParaRPr lang="ru-RU" sz="12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1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3</a:t>
                      </a:r>
                      <a:endParaRPr lang="ru-RU" sz="1200" b="1" dirty="0">
                        <a:solidFill>
                          <a:schemeClr val="tx1"/>
                        </a:solidFill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1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3</a:t>
                      </a:r>
                      <a:endParaRPr lang="ru-RU" sz="1200" b="1" dirty="0">
                        <a:solidFill>
                          <a:schemeClr val="tx1"/>
                        </a:solidFill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1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3</a:t>
                      </a:r>
                      <a:endParaRPr lang="ru-RU" sz="1200" b="1" dirty="0">
                        <a:solidFill>
                          <a:schemeClr val="tx1"/>
                        </a:solidFill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41118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1"/>
                          </a:solidFill>
                          <a:effectLst/>
                        </a:rPr>
                        <a:t>Доходы, полученные от сдачи в аренду имущества (в </a:t>
                      </a:r>
                      <a:r>
                        <a:rPr lang="ru-RU" sz="1200" b="1" dirty="0" err="1">
                          <a:solidFill>
                            <a:schemeClr val="tx1"/>
                          </a:solidFill>
                          <a:effectLst/>
                        </a:rPr>
                        <a:t>т.ч</a:t>
                      </a:r>
                      <a:r>
                        <a:rPr lang="ru-RU" sz="1200" b="1" dirty="0">
                          <a:solidFill>
                            <a:schemeClr val="tx1"/>
                          </a:solidFill>
                          <a:effectLst/>
                        </a:rPr>
                        <a:t>. земельных участков)</a:t>
                      </a:r>
                      <a:endParaRPr lang="ru-RU" sz="12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421" marR="61421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 err="1">
                          <a:solidFill>
                            <a:schemeClr val="tx1"/>
                          </a:solidFill>
                          <a:effectLst/>
                        </a:rPr>
                        <a:t>тыс.руб</a:t>
                      </a:r>
                      <a:r>
                        <a:rPr lang="ru-RU" sz="1200" b="1" dirty="0">
                          <a:solidFill>
                            <a:schemeClr val="tx1"/>
                          </a:solidFill>
                          <a:effectLst/>
                        </a:rPr>
                        <a:t>.</a:t>
                      </a:r>
                      <a:endParaRPr lang="ru-RU" sz="12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421" marR="61421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455,323</a:t>
                      </a:r>
                      <a:endParaRPr lang="ru-RU" sz="1200" b="1" dirty="0">
                        <a:solidFill>
                          <a:schemeClr val="tx1"/>
                        </a:solidFill>
                        <a:effectLst/>
                        <a:latin typeface="+mj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421" marR="61421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455,323</a:t>
                      </a:r>
                      <a:endParaRPr lang="ru-RU" sz="1200" b="1" dirty="0">
                        <a:solidFill>
                          <a:schemeClr val="tx1"/>
                        </a:solidFill>
                        <a:effectLst/>
                        <a:latin typeface="+mj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421" marR="61421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455,323</a:t>
                      </a:r>
                      <a:endParaRPr lang="ru-RU" sz="1200" b="1" dirty="0">
                        <a:solidFill>
                          <a:schemeClr val="tx1"/>
                        </a:solidFill>
                        <a:effectLst/>
                        <a:latin typeface="+mj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421" marR="61421" marT="0" marB="0"/>
                </a:tc>
              </a:tr>
              <a:tr h="25450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1"/>
                          </a:solidFill>
                          <a:effectLst/>
                        </a:rPr>
                        <a:t>Доходы, полученные от продажи имущества (в </a:t>
                      </a:r>
                      <a:r>
                        <a:rPr lang="ru-RU" sz="1200" b="1" dirty="0" err="1">
                          <a:solidFill>
                            <a:schemeClr val="tx1"/>
                          </a:solidFill>
                          <a:effectLst/>
                        </a:rPr>
                        <a:t>т.ч</a:t>
                      </a:r>
                      <a:r>
                        <a:rPr lang="ru-RU" sz="1200" b="1" dirty="0">
                          <a:solidFill>
                            <a:schemeClr val="tx1"/>
                          </a:solidFill>
                          <a:effectLst/>
                        </a:rPr>
                        <a:t>. земельных участков)</a:t>
                      </a:r>
                      <a:endParaRPr lang="ru-RU" sz="12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421" marR="61421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 err="1">
                          <a:solidFill>
                            <a:schemeClr val="tx1"/>
                          </a:solidFill>
                          <a:effectLst/>
                        </a:rPr>
                        <a:t>тыс.руб</a:t>
                      </a:r>
                      <a:r>
                        <a:rPr lang="ru-RU" sz="1200" b="1" dirty="0">
                          <a:solidFill>
                            <a:schemeClr val="tx1"/>
                          </a:solidFill>
                          <a:effectLst/>
                        </a:rPr>
                        <a:t>.</a:t>
                      </a:r>
                      <a:endParaRPr lang="ru-RU" sz="12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421" marR="61421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0</a:t>
                      </a:r>
                      <a:endParaRPr lang="ru-RU" sz="1200" b="1" dirty="0">
                        <a:solidFill>
                          <a:schemeClr val="tx1"/>
                        </a:solidFill>
                        <a:effectLst/>
                        <a:latin typeface="+mj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421" marR="61421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0</a:t>
                      </a:r>
                      <a:endParaRPr lang="ru-RU" sz="1200" b="1" dirty="0">
                        <a:solidFill>
                          <a:schemeClr val="tx1"/>
                        </a:solidFill>
                        <a:effectLst/>
                        <a:latin typeface="+mj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421" marR="61421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0</a:t>
                      </a:r>
                      <a:endParaRPr lang="ru-RU" sz="1200" b="1" dirty="0">
                        <a:solidFill>
                          <a:schemeClr val="tx1"/>
                        </a:solidFill>
                        <a:effectLst/>
                        <a:latin typeface="+mj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421" marR="61421" marT="0" marB="0"/>
                </a:tc>
              </a:tr>
              <a:tr h="62911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1"/>
                          </a:solidFill>
                          <a:effectLst/>
                        </a:rPr>
                        <a:t>Количество земельных участков, находящихся в собственности поселения, подготовленных для организации и проведения аукционов по их продаже и предоставлению в аренду</a:t>
                      </a:r>
                      <a:endParaRPr lang="ru-RU" sz="12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421" marR="61421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1"/>
                          </a:solidFill>
                          <a:effectLst/>
                        </a:rPr>
                        <a:t>шт.</a:t>
                      </a:r>
                      <a:endParaRPr lang="ru-RU" sz="12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421" marR="61421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2</a:t>
                      </a:r>
                      <a:endParaRPr lang="ru-RU" sz="1200" b="1" dirty="0">
                        <a:solidFill>
                          <a:schemeClr val="tx1"/>
                        </a:solidFill>
                        <a:effectLst/>
                        <a:latin typeface="+mj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421" marR="61421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1</a:t>
                      </a:r>
                      <a:endParaRPr lang="ru-RU" sz="1200" b="1" dirty="0">
                        <a:solidFill>
                          <a:schemeClr val="tx1"/>
                        </a:solidFill>
                        <a:effectLst/>
                        <a:latin typeface="+mj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421" marR="61421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1</a:t>
                      </a:r>
                      <a:endParaRPr lang="ru-RU" sz="1200" b="1" dirty="0">
                        <a:solidFill>
                          <a:schemeClr val="tx1"/>
                        </a:solidFill>
                        <a:effectLst/>
                        <a:latin typeface="+mj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421" marR="61421" marT="0" marB="0"/>
                </a:tc>
              </a:tr>
              <a:tr h="57641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chemeClr val="tx1"/>
                          </a:solidFill>
                          <a:effectLst/>
                        </a:rPr>
                        <a:t>Количество земельных участков, находящихся в собственности поселения, предоставленных в аренду</a:t>
                      </a:r>
                      <a:endParaRPr lang="ru-RU" sz="12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421" marR="61421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1"/>
                          </a:solidFill>
                          <a:effectLst/>
                        </a:rPr>
                        <a:t>шт.</a:t>
                      </a:r>
                      <a:endParaRPr lang="ru-RU" sz="12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421" marR="61421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8</a:t>
                      </a:r>
                      <a:endParaRPr lang="ru-RU" sz="1200" b="1" dirty="0">
                        <a:solidFill>
                          <a:schemeClr val="tx1"/>
                        </a:solidFill>
                        <a:effectLst/>
                        <a:latin typeface="+mj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421" marR="61421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10</a:t>
                      </a:r>
                      <a:endParaRPr lang="ru-RU" sz="1200" b="1" dirty="0">
                        <a:solidFill>
                          <a:schemeClr val="tx1"/>
                        </a:solidFill>
                        <a:effectLst/>
                        <a:latin typeface="+mj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421" marR="61421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11</a:t>
                      </a:r>
                      <a:endParaRPr lang="ru-RU" sz="1200" b="1" dirty="0">
                        <a:solidFill>
                          <a:schemeClr val="tx1"/>
                        </a:solidFill>
                        <a:effectLst/>
                        <a:latin typeface="+mj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421" marR="61421" marT="0" marB="0"/>
                </a:tc>
              </a:tr>
              <a:tr h="62911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1"/>
                          </a:solidFill>
                          <a:effectLst/>
                        </a:rPr>
                        <a:t>Доля оплаты коммунальных услуг, связанных с  содержанием имущества, находящимся в муниципальной собственности Семейкинского сельского поселения.</a:t>
                      </a:r>
                      <a:endParaRPr lang="ru-RU" sz="12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421" marR="61421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chemeClr val="tx1"/>
                          </a:solidFill>
                          <a:effectLst/>
                        </a:rPr>
                        <a:t>%</a:t>
                      </a:r>
                      <a:endParaRPr lang="ru-RU" sz="12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421" marR="61421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100</a:t>
                      </a:r>
                      <a:endParaRPr lang="ru-RU" sz="1200" b="1" dirty="0">
                        <a:solidFill>
                          <a:schemeClr val="tx1"/>
                        </a:solidFill>
                        <a:effectLst/>
                        <a:latin typeface="+mj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421" marR="61421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100</a:t>
                      </a:r>
                      <a:endParaRPr lang="ru-RU" sz="1200" b="1" dirty="0">
                        <a:solidFill>
                          <a:schemeClr val="tx1"/>
                        </a:solidFill>
                        <a:effectLst/>
                        <a:latin typeface="+mj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421" marR="61421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100</a:t>
                      </a:r>
                      <a:endParaRPr lang="ru-RU" sz="1200" b="1" dirty="0">
                        <a:solidFill>
                          <a:schemeClr val="tx1"/>
                        </a:solidFill>
                        <a:effectLst/>
                        <a:latin typeface="+mj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421" marR="61421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62403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23528" y="859625"/>
            <a:ext cx="8215064" cy="1820875"/>
          </a:xfrm>
        </p:spPr>
        <p:txBody>
          <a:bodyPr>
            <a:normAutofit fontScale="90000"/>
          </a:bodyPr>
          <a:lstStyle/>
          <a:p>
            <a:pPr algn="ctr" fontAlgn="base"/>
            <a:r>
              <a:rPr lang="ru-RU" sz="1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dirty="0" smtClean="0">
                <a:solidFill>
                  <a:srgbClr val="7030A0"/>
                </a:solidFill>
                <a:effectLst/>
                <a:latin typeface="Meiryo" panose="020B0604030504040204" pitchFamily="34" charset="-128"/>
                <a:ea typeface="Meiryo" panose="020B0604030504040204" pitchFamily="34" charset="-128"/>
                <a:cs typeface="Meiryo" panose="020B0604030504040204" pitchFamily="34" charset="-128"/>
              </a:rPr>
              <a:t>Муниципальная </a:t>
            </a:r>
            <a:r>
              <a:rPr lang="ru-RU" sz="1800" b="1" dirty="0">
                <a:solidFill>
                  <a:srgbClr val="7030A0"/>
                </a:solidFill>
                <a:effectLst/>
                <a:latin typeface="Meiryo" panose="020B0604030504040204" pitchFamily="34" charset="-128"/>
                <a:ea typeface="Meiryo" panose="020B0604030504040204" pitchFamily="34" charset="-128"/>
                <a:cs typeface="Meiryo" panose="020B0604030504040204" pitchFamily="34" charset="-128"/>
              </a:rPr>
              <a:t>Программа </a:t>
            </a:r>
            <a:br>
              <a:rPr lang="ru-RU" sz="1800" b="1" dirty="0">
                <a:solidFill>
                  <a:srgbClr val="7030A0"/>
                </a:solidFill>
                <a:effectLst/>
                <a:latin typeface="Meiryo" panose="020B0604030504040204" pitchFamily="34" charset="-128"/>
                <a:ea typeface="Meiryo" panose="020B0604030504040204" pitchFamily="34" charset="-128"/>
                <a:cs typeface="Meiryo" panose="020B0604030504040204" pitchFamily="34" charset="-128"/>
              </a:rPr>
            </a:br>
            <a:r>
              <a:rPr lang="ru-RU" sz="1800" b="1" dirty="0">
                <a:solidFill>
                  <a:srgbClr val="7030A0"/>
                </a:solidFill>
                <a:effectLst/>
                <a:latin typeface="Meiryo" panose="020B0604030504040204" pitchFamily="34" charset="-128"/>
                <a:ea typeface="Meiryo" panose="020B0604030504040204" pitchFamily="34" charset="-128"/>
                <a:cs typeface="Meiryo" panose="020B0604030504040204" pitchFamily="34" charset="-128"/>
              </a:rPr>
              <a:t>«Обеспечение пожарной безопасности на территории </a:t>
            </a:r>
            <a:r>
              <a:rPr lang="ru-RU" sz="1800" b="1" dirty="0" smtClean="0">
                <a:solidFill>
                  <a:srgbClr val="7030A0"/>
                </a:solidFill>
                <a:effectLst/>
                <a:latin typeface="Meiryo" panose="020B0604030504040204" pitchFamily="34" charset="-128"/>
                <a:ea typeface="Meiryo" panose="020B0604030504040204" pitchFamily="34" charset="-128"/>
                <a:cs typeface="Meiryo" panose="020B0604030504040204" pitchFamily="34" charset="-128"/>
              </a:rPr>
              <a:t/>
            </a:r>
            <a:br>
              <a:rPr lang="ru-RU" sz="1800" b="1" dirty="0" smtClean="0">
                <a:solidFill>
                  <a:srgbClr val="7030A0"/>
                </a:solidFill>
                <a:effectLst/>
                <a:latin typeface="Meiryo" panose="020B0604030504040204" pitchFamily="34" charset="-128"/>
                <a:ea typeface="Meiryo" panose="020B0604030504040204" pitchFamily="34" charset="-128"/>
                <a:cs typeface="Meiryo" panose="020B0604030504040204" pitchFamily="34" charset="-128"/>
              </a:rPr>
            </a:br>
            <a:r>
              <a:rPr lang="ru-RU" sz="1800" b="1" dirty="0" err="1" smtClean="0">
                <a:solidFill>
                  <a:srgbClr val="7030A0"/>
                </a:solidFill>
                <a:effectLst/>
                <a:latin typeface="Meiryo" panose="020B0604030504040204" pitchFamily="34" charset="-128"/>
                <a:ea typeface="Meiryo" panose="020B0604030504040204" pitchFamily="34" charset="-128"/>
                <a:cs typeface="Meiryo" panose="020B0604030504040204" pitchFamily="34" charset="-128"/>
              </a:rPr>
              <a:t>Семейкинского</a:t>
            </a:r>
            <a:r>
              <a:rPr lang="ru-RU" sz="1800" b="1" dirty="0" smtClean="0">
                <a:solidFill>
                  <a:srgbClr val="7030A0"/>
                </a:solidFill>
                <a:effectLst/>
                <a:latin typeface="Meiryo" panose="020B0604030504040204" pitchFamily="34" charset="-128"/>
                <a:ea typeface="Meiryo" panose="020B0604030504040204" pitchFamily="34" charset="-128"/>
                <a:cs typeface="Meiryo" panose="020B0604030504040204" pitchFamily="34" charset="-128"/>
              </a:rPr>
              <a:t> </a:t>
            </a:r>
            <a:r>
              <a:rPr lang="ru-RU" sz="1800" b="1" dirty="0">
                <a:solidFill>
                  <a:srgbClr val="7030A0"/>
                </a:solidFill>
                <a:effectLst/>
                <a:latin typeface="Meiryo" panose="020B0604030504040204" pitchFamily="34" charset="-128"/>
                <a:ea typeface="Meiryo" panose="020B0604030504040204" pitchFamily="34" charset="-128"/>
                <a:cs typeface="Meiryo" panose="020B0604030504040204" pitchFamily="34" charset="-128"/>
              </a:rPr>
              <a:t>сельского поселения на </a:t>
            </a:r>
            <a:r>
              <a:rPr lang="ru-RU" sz="1800" b="1" dirty="0" smtClean="0">
                <a:solidFill>
                  <a:srgbClr val="7030A0"/>
                </a:solidFill>
                <a:effectLst/>
                <a:latin typeface="Meiryo" panose="020B0604030504040204" pitchFamily="34" charset="-128"/>
                <a:ea typeface="Meiryo" panose="020B0604030504040204" pitchFamily="34" charset="-128"/>
                <a:cs typeface="Meiryo" panose="020B0604030504040204" pitchFamily="34" charset="-128"/>
              </a:rPr>
              <a:t>2023 </a:t>
            </a:r>
            <a:r>
              <a:rPr lang="ru-RU" sz="1800" b="1" dirty="0">
                <a:solidFill>
                  <a:srgbClr val="7030A0"/>
                </a:solidFill>
                <a:effectLst/>
                <a:latin typeface="Meiryo" panose="020B0604030504040204" pitchFamily="34" charset="-128"/>
                <a:ea typeface="Meiryo" panose="020B0604030504040204" pitchFamily="34" charset="-128"/>
                <a:cs typeface="Meiryo" panose="020B0604030504040204" pitchFamily="34" charset="-128"/>
              </a:rPr>
              <a:t>год </a:t>
            </a:r>
            <a:r>
              <a:rPr lang="ru-RU" sz="1800" b="1" dirty="0" smtClean="0">
                <a:solidFill>
                  <a:srgbClr val="7030A0"/>
                </a:solidFill>
                <a:effectLst/>
                <a:latin typeface="Meiryo" panose="020B0604030504040204" pitchFamily="34" charset="-128"/>
                <a:ea typeface="Meiryo" panose="020B0604030504040204" pitchFamily="34" charset="-128"/>
                <a:cs typeface="Meiryo" panose="020B0604030504040204" pitchFamily="34" charset="-128"/>
              </a:rPr>
              <a:t/>
            </a:r>
            <a:br>
              <a:rPr lang="ru-RU" sz="1800" b="1" dirty="0" smtClean="0">
                <a:solidFill>
                  <a:srgbClr val="7030A0"/>
                </a:solidFill>
                <a:effectLst/>
                <a:latin typeface="Meiryo" panose="020B0604030504040204" pitchFamily="34" charset="-128"/>
                <a:ea typeface="Meiryo" panose="020B0604030504040204" pitchFamily="34" charset="-128"/>
                <a:cs typeface="Meiryo" panose="020B0604030504040204" pitchFamily="34" charset="-128"/>
              </a:rPr>
            </a:br>
            <a:r>
              <a:rPr lang="ru-RU" sz="1800" b="1" dirty="0" smtClean="0">
                <a:solidFill>
                  <a:srgbClr val="7030A0"/>
                </a:solidFill>
                <a:effectLst/>
                <a:latin typeface="Meiryo" panose="020B0604030504040204" pitchFamily="34" charset="-128"/>
                <a:ea typeface="Meiryo" panose="020B0604030504040204" pitchFamily="34" charset="-128"/>
                <a:cs typeface="Meiryo" panose="020B0604030504040204" pitchFamily="34" charset="-128"/>
              </a:rPr>
              <a:t>и </a:t>
            </a:r>
            <a:r>
              <a:rPr lang="ru-RU" sz="1800" b="1" dirty="0">
                <a:solidFill>
                  <a:srgbClr val="7030A0"/>
                </a:solidFill>
                <a:effectLst/>
                <a:latin typeface="Meiryo" panose="020B0604030504040204" pitchFamily="34" charset="-128"/>
                <a:ea typeface="Meiryo" panose="020B0604030504040204" pitchFamily="34" charset="-128"/>
                <a:cs typeface="Meiryo" panose="020B0604030504040204" pitchFamily="34" charset="-128"/>
              </a:rPr>
              <a:t>на плановый период </a:t>
            </a:r>
            <a:r>
              <a:rPr lang="ru-RU" sz="1800" b="1" dirty="0" smtClean="0">
                <a:solidFill>
                  <a:srgbClr val="7030A0"/>
                </a:solidFill>
                <a:effectLst/>
                <a:latin typeface="Meiryo" panose="020B0604030504040204" pitchFamily="34" charset="-128"/>
                <a:ea typeface="Meiryo" panose="020B0604030504040204" pitchFamily="34" charset="-128"/>
                <a:cs typeface="Meiryo" panose="020B0604030504040204" pitchFamily="34" charset="-128"/>
              </a:rPr>
              <a:t>2024 </a:t>
            </a:r>
            <a:r>
              <a:rPr lang="ru-RU" sz="1800" b="1" dirty="0">
                <a:solidFill>
                  <a:srgbClr val="7030A0"/>
                </a:solidFill>
                <a:effectLst/>
                <a:latin typeface="Meiryo" panose="020B0604030504040204" pitchFamily="34" charset="-128"/>
                <a:ea typeface="Meiryo" panose="020B0604030504040204" pitchFamily="34" charset="-128"/>
                <a:cs typeface="Meiryo" panose="020B0604030504040204" pitchFamily="34" charset="-128"/>
              </a:rPr>
              <a:t>и </a:t>
            </a:r>
            <a:r>
              <a:rPr lang="ru-RU" sz="1800" b="1" dirty="0" smtClean="0">
                <a:solidFill>
                  <a:srgbClr val="7030A0"/>
                </a:solidFill>
                <a:effectLst/>
                <a:latin typeface="Meiryo" panose="020B0604030504040204" pitchFamily="34" charset="-128"/>
                <a:ea typeface="Meiryo" panose="020B0604030504040204" pitchFamily="34" charset="-128"/>
                <a:cs typeface="Meiryo" panose="020B0604030504040204" pitchFamily="34" charset="-128"/>
              </a:rPr>
              <a:t>2025 </a:t>
            </a:r>
            <a:r>
              <a:rPr lang="ru-RU" sz="1800" b="1" dirty="0">
                <a:solidFill>
                  <a:srgbClr val="7030A0"/>
                </a:solidFill>
                <a:effectLst/>
                <a:latin typeface="Meiryo" panose="020B0604030504040204" pitchFamily="34" charset="-128"/>
                <a:ea typeface="Meiryo" panose="020B0604030504040204" pitchFamily="34" charset="-128"/>
                <a:cs typeface="Meiryo" panose="020B0604030504040204" pitchFamily="34" charset="-128"/>
              </a:rPr>
              <a:t>годы</a:t>
            </a:r>
            <a:r>
              <a:rPr lang="ru-RU" sz="1800" b="1" dirty="0" smtClean="0">
                <a:solidFill>
                  <a:srgbClr val="7030A0"/>
                </a:solidFill>
                <a:effectLst/>
                <a:latin typeface="Meiryo" panose="020B0604030504040204" pitchFamily="34" charset="-128"/>
                <a:ea typeface="Meiryo" panose="020B0604030504040204" pitchFamily="34" charset="-128"/>
                <a:cs typeface="Meiryo" panose="020B0604030504040204" pitchFamily="34" charset="-128"/>
              </a:rPr>
              <a:t>»</a:t>
            </a:r>
            <a:r>
              <a:rPr lang="ru-RU" sz="1800" b="1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b="1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dirty="0">
                <a:solidFill>
                  <a:srgbClr val="00B05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Цель программы - </a:t>
            </a:r>
            <a:r>
              <a:rPr lang="ru-RU" sz="1800" b="1" dirty="0" smtClean="0">
                <a:solidFill>
                  <a:srgbClr val="00B05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создание </a:t>
            </a:r>
            <a:r>
              <a:rPr lang="ru-RU" sz="1800" b="1" dirty="0">
                <a:solidFill>
                  <a:srgbClr val="00B05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и обеспечение необходимых условий для повышения пожарной безопасности населенных </a:t>
            </a:r>
            <a:r>
              <a:rPr lang="ru-RU" sz="1800" b="1" dirty="0" smtClean="0">
                <a:solidFill>
                  <a:srgbClr val="00B05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пунктов</a:t>
            </a:r>
            <a:br>
              <a:rPr lang="ru-RU" sz="1800" b="1" dirty="0" smtClean="0">
                <a:solidFill>
                  <a:srgbClr val="00B05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Целевые индикаторы (показатели) реализации Программы</a:t>
            </a:r>
            <a:endParaRPr lang="ru-RU" sz="16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65694405"/>
              </p:ext>
            </p:extLst>
          </p:nvPr>
        </p:nvGraphicFramePr>
        <p:xfrm>
          <a:off x="545851" y="3068960"/>
          <a:ext cx="7639000" cy="3038500"/>
        </p:xfrm>
        <a:graphic>
          <a:graphicData uri="http://schemas.openxmlformats.org/drawingml/2006/table">
            <a:tbl>
              <a:tblPr firstRow="1" firstCol="1" bandRow="1">
                <a:tableStyleId>{18603FDC-E32A-4AB5-989C-0864C3EAD2B8}</a:tableStyleId>
              </a:tblPr>
              <a:tblGrid>
                <a:gridCol w="817219"/>
                <a:gridCol w="3636442"/>
                <a:gridCol w="514304"/>
                <a:gridCol w="817219"/>
                <a:gridCol w="926908"/>
                <a:gridCol w="926908"/>
              </a:tblGrid>
              <a:tr h="288677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effectLst/>
                        </a:rPr>
                        <a:t>№ п/п</a:t>
                      </a:r>
                      <a:endParaRPr lang="ru-RU" sz="14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318" marR="67318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effectLst/>
                        </a:rPr>
                        <a:t>Наименование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effectLst/>
                        </a:rPr>
                        <a:t>показателя</a:t>
                      </a:r>
                      <a:endParaRPr lang="ru-RU" sz="14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318" marR="67318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effectLst/>
                        </a:rPr>
                        <a:t>Ед. изм.</a:t>
                      </a:r>
                      <a:endParaRPr lang="ru-RU" sz="14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318" marR="67318" marT="0" marB="0" anchor="ctr"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Целевые индикаторы</a:t>
                      </a:r>
                      <a:endParaRPr lang="ru-RU" sz="1400" b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318" marR="67318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80972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chemeClr val="tx1"/>
                          </a:solidFill>
                          <a:effectLst/>
                        </a:rPr>
                        <a:t>2023</a:t>
                      </a:r>
                      <a:endParaRPr lang="ru-RU" sz="1400" b="1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effectLst/>
                        </a:rPr>
                        <a:t>год</a:t>
                      </a:r>
                      <a:endParaRPr lang="ru-RU" sz="14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318" marR="6731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chemeClr val="tx1"/>
                          </a:solidFill>
                          <a:effectLst/>
                        </a:rPr>
                        <a:t>2024 </a:t>
                      </a:r>
                      <a:endParaRPr lang="ru-RU" sz="1400" b="1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effectLst/>
                        </a:rPr>
                        <a:t>год</a:t>
                      </a:r>
                      <a:endParaRPr lang="ru-RU" sz="14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318" marR="6731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chemeClr val="tx1"/>
                          </a:solidFill>
                          <a:effectLst/>
                        </a:rPr>
                        <a:t>2025</a:t>
                      </a:r>
                      <a:endParaRPr lang="ru-RU" sz="1400" b="1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effectLst/>
                        </a:rPr>
                        <a:t> год</a:t>
                      </a:r>
                      <a:endParaRPr lang="ru-RU" sz="14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318" marR="67318" marT="0" marB="0" anchor="ctr"/>
                </a:tc>
              </a:tr>
              <a:tr h="28883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  <a:endParaRPr lang="ru-RU" sz="14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318" marR="6731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endParaRPr lang="ru-RU" sz="14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318" marR="6731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effectLst/>
                        </a:rPr>
                        <a:t>3</a:t>
                      </a:r>
                      <a:endParaRPr lang="ru-RU" sz="14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318" marR="6731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effectLst/>
                        </a:rPr>
                        <a:t>4</a:t>
                      </a:r>
                      <a:endParaRPr lang="ru-RU" sz="14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318" marR="6731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chemeClr val="tx1"/>
                          </a:solidFill>
                          <a:effectLst/>
                        </a:rPr>
                        <a:t>5</a:t>
                      </a:r>
                      <a:endParaRPr lang="ru-RU" sz="14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318" marR="6731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effectLst/>
                        </a:rPr>
                        <a:t>6</a:t>
                      </a:r>
                      <a:endParaRPr lang="ru-RU" sz="14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318" marR="67318" marT="0" marB="0"/>
                </a:tc>
              </a:tr>
              <a:tr h="74444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effectLst/>
                        </a:rPr>
                        <a:t>1.</a:t>
                      </a:r>
                      <a:endParaRPr lang="ru-RU" sz="14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318" marR="67318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effectLst/>
                        </a:rPr>
                        <a:t>Количество пожаров и загораний на территории сельского поселения</a:t>
                      </a:r>
                      <a:endParaRPr lang="ru-RU" sz="14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318" marR="6731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effectLst/>
                        </a:rPr>
                        <a:t>шт.</a:t>
                      </a:r>
                      <a:endParaRPr lang="ru-RU" sz="14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318" marR="6731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chemeClr val="tx1"/>
                          </a:solidFill>
                          <a:effectLst/>
                        </a:rPr>
                        <a:t>3</a:t>
                      </a:r>
                      <a:endParaRPr lang="ru-RU" sz="14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318" marR="6731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endParaRPr lang="ru-RU" sz="14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318" marR="6731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318" marR="67318" marT="0" marB="0"/>
                </a:tc>
              </a:tr>
              <a:tr h="90681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effectLst/>
                        </a:rPr>
                        <a:t>2.</a:t>
                      </a:r>
                      <a:endParaRPr lang="ru-RU" sz="14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318" marR="6731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chemeClr val="tx1"/>
                          </a:solidFill>
                          <a:effectLst/>
                        </a:rPr>
                        <a:t>Темп снижения количества зарегистрированных пожаров и загораний к уровню прошлого года</a:t>
                      </a:r>
                      <a:endParaRPr lang="ru-RU" sz="14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318" marR="6731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chemeClr val="tx1"/>
                          </a:solidFill>
                          <a:effectLst/>
                        </a:rPr>
                        <a:t>%</a:t>
                      </a:r>
                      <a:endParaRPr lang="ru-RU" sz="14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318" marR="6731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chemeClr val="tx1"/>
                          </a:solidFill>
                          <a:effectLst/>
                        </a:rPr>
                        <a:t>25</a:t>
                      </a:r>
                      <a:endParaRPr lang="ru-RU" sz="14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318" marR="6731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chemeClr val="tx1"/>
                          </a:solidFill>
                          <a:effectLst/>
                        </a:rPr>
                        <a:t>33</a:t>
                      </a:r>
                      <a:endParaRPr lang="ru-RU" sz="14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318" marR="6731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chemeClr val="tx1"/>
                          </a:solidFill>
                          <a:effectLst/>
                        </a:rPr>
                        <a:t>50</a:t>
                      </a:r>
                      <a:endParaRPr lang="ru-RU" sz="14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318" marR="67318" marT="0" marB="0"/>
                </a:tc>
              </a:tr>
            </a:tbl>
          </a:graphicData>
        </a:graphic>
      </p:graphicFrame>
      <p:sp>
        <p:nvSpPr>
          <p:cNvPr id="11" name="Rectangle 3"/>
          <p:cNvSpPr>
            <a:spLocks noChangeArrowheads="1"/>
          </p:cNvSpPr>
          <p:nvPr/>
        </p:nvSpPr>
        <p:spPr bwMode="auto">
          <a:xfrm>
            <a:off x="533399" y="1312863"/>
            <a:ext cx="1065648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2924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611560" y="764704"/>
            <a:ext cx="8071048" cy="172819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1400" b="1" cap="small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b="1" cap="small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cap="small" dirty="0" smtClean="0">
                <a:solidFill>
                  <a:srgbClr val="7030A0"/>
                </a:solidFill>
                <a:effectLst/>
                <a:latin typeface="Meiryo" panose="020B0604030504040204" pitchFamily="34" charset="-128"/>
                <a:ea typeface="Meiryo" panose="020B0604030504040204" pitchFamily="34" charset="-128"/>
                <a:cs typeface="Meiryo" panose="020B0604030504040204" pitchFamily="34" charset="-128"/>
              </a:rPr>
              <a:t>Муниципальная программа </a:t>
            </a:r>
            <a:r>
              <a:rPr lang="ru-RU" sz="1800" b="1" dirty="0" smtClean="0">
                <a:solidFill>
                  <a:srgbClr val="7030A0"/>
                </a:solidFill>
                <a:effectLst/>
                <a:latin typeface="Meiryo" panose="020B0604030504040204" pitchFamily="34" charset="-128"/>
                <a:ea typeface="Meiryo" panose="020B0604030504040204" pitchFamily="34" charset="-128"/>
                <a:cs typeface="Meiryo" panose="020B0604030504040204" pitchFamily="34" charset="-128"/>
              </a:rPr>
              <a:t/>
            </a:r>
            <a:br>
              <a:rPr lang="ru-RU" sz="1800" b="1" dirty="0" smtClean="0">
                <a:solidFill>
                  <a:srgbClr val="7030A0"/>
                </a:solidFill>
                <a:effectLst/>
                <a:latin typeface="Meiryo" panose="020B0604030504040204" pitchFamily="34" charset="-128"/>
                <a:ea typeface="Meiryo" panose="020B0604030504040204" pitchFamily="34" charset="-128"/>
                <a:cs typeface="Meiryo" panose="020B0604030504040204" pitchFamily="34" charset="-128"/>
              </a:rPr>
            </a:br>
            <a:r>
              <a:rPr lang="ru-RU" sz="1800" b="1" cap="small" dirty="0" smtClean="0">
                <a:solidFill>
                  <a:srgbClr val="7030A0"/>
                </a:solidFill>
                <a:effectLst/>
                <a:latin typeface="Meiryo" panose="020B0604030504040204" pitchFamily="34" charset="-128"/>
                <a:ea typeface="Meiryo" panose="020B0604030504040204" pitchFamily="34" charset="-128"/>
                <a:cs typeface="Meiryo" panose="020B0604030504040204" pitchFamily="34" charset="-128"/>
              </a:rPr>
              <a:t>«Муниципальная служба </a:t>
            </a:r>
            <a:r>
              <a:rPr lang="ru-RU" sz="1800" b="1" cap="small" dirty="0" err="1" smtClean="0">
                <a:solidFill>
                  <a:srgbClr val="7030A0"/>
                </a:solidFill>
                <a:latin typeface="Meiryo" panose="020B0604030504040204" pitchFamily="34" charset="-128"/>
                <a:ea typeface="Meiryo" panose="020B0604030504040204" pitchFamily="34" charset="-128"/>
                <a:cs typeface="Meiryo" panose="020B0604030504040204" pitchFamily="34" charset="-128"/>
              </a:rPr>
              <a:t>Се</a:t>
            </a:r>
            <a:r>
              <a:rPr lang="ru-RU" sz="1800" b="1" cap="small" dirty="0" err="1" smtClean="0">
                <a:solidFill>
                  <a:srgbClr val="7030A0"/>
                </a:solidFill>
                <a:effectLst/>
                <a:latin typeface="Meiryo" panose="020B0604030504040204" pitchFamily="34" charset="-128"/>
                <a:ea typeface="Meiryo" panose="020B0604030504040204" pitchFamily="34" charset="-128"/>
                <a:cs typeface="Meiryo" panose="020B0604030504040204" pitchFamily="34" charset="-128"/>
              </a:rPr>
              <a:t>мейкинского</a:t>
            </a:r>
            <a:r>
              <a:rPr lang="ru-RU" sz="1800" b="1" cap="small" dirty="0" smtClean="0">
                <a:solidFill>
                  <a:srgbClr val="7030A0"/>
                </a:solidFill>
                <a:effectLst/>
                <a:latin typeface="Meiryo" panose="020B0604030504040204" pitchFamily="34" charset="-128"/>
                <a:ea typeface="Meiryo" panose="020B0604030504040204" pitchFamily="34" charset="-128"/>
                <a:cs typeface="Meiryo" panose="020B0604030504040204" pitchFamily="34" charset="-128"/>
              </a:rPr>
              <a:t> сельского поселения</a:t>
            </a:r>
            <a:r>
              <a:rPr lang="ru-RU" sz="1800" b="1" dirty="0" smtClean="0">
                <a:solidFill>
                  <a:srgbClr val="7030A0"/>
                </a:solidFill>
                <a:effectLst/>
                <a:latin typeface="Meiryo" panose="020B0604030504040204" pitchFamily="34" charset="-128"/>
                <a:ea typeface="Meiryo" panose="020B0604030504040204" pitchFamily="34" charset="-128"/>
                <a:cs typeface="Meiryo" panose="020B0604030504040204" pitchFamily="34" charset="-128"/>
              </a:rPr>
              <a:t/>
            </a:r>
            <a:br>
              <a:rPr lang="ru-RU" sz="1800" b="1" dirty="0" smtClean="0">
                <a:solidFill>
                  <a:srgbClr val="7030A0"/>
                </a:solidFill>
                <a:effectLst/>
                <a:latin typeface="Meiryo" panose="020B0604030504040204" pitchFamily="34" charset="-128"/>
                <a:ea typeface="Meiryo" panose="020B0604030504040204" pitchFamily="34" charset="-128"/>
                <a:cs typeface="Meiryo" panose="020B0604030504040204" pitchFamily="34" charset="-128"/>
              </a:rPr>
            </a:br>
            <a:r>
              <a:rPr lang="ru-RU" sz="1800" b="1" cap="small" dirty="0" smtClean="0">
                <a:solidFill>
                  <a:srgbClr val="7030A0"/>
                </a:solidFill>
                <a:effectLst/>
                <a:latin typeface="Meiryo" panose="020B0604030504040204" pitchFamily="34" charset="-128"/>
                <a:ea typeface="Meiryo" panose="020B0604030504040204" pitchFamily="34" charset="-128"/>
                <a:cs typeface="Meiryo" panose="020B0604030504040204" pitchFamily="34" charset="-128"/>
              </a:rPr>
              <a:t>на  2023-2025 годы»</a:t>
            </a:r>
            <a:r>
              <a:rPr lang="ru-RU" sz="1800" b="1" cap="small" dirty="0" smtClean="0">
                <a:solidFill>
                  <a:srgbClr val="7030A0"/>
                </a:solidFill>
                <a:effectLst/>
                <a:latin typeface="Times New Roman" panose="02020603050405020304" pitchFamily="18" charset="0"/>
                <a:ea typeface="Meiryo" panose="020B0604030504040204" pitchFamily="34" charset="-128"/>
                <a:cs typeface="Times New Roman" panose="02020603050405020304" pitchFamily="18" charset="0"/>
              </a:rPr>
              <a:t/>
            </a:r>
            <a:br>
              <a:rPr lang="ru-RU" sz="1800" b="1" cap="small" dirty="0" smtClean="0">
                <a:solidFill>
                  <a:srgbClr val="7030A0"/>
                </a:solidFill>
                <a:effectLst/>
                <a:latin typeface="Times New Roman" panose="02020603050405020304" pitchFamily="18" charset="0"/>
                <a:ea typeface="Meiryo" panose="020B0604030504040204" pitchFamily="34" charset="-128"/>
                <a:cs typeface="Times New Roman" panose="02020603050405020304" pitchFamily="18" charset="0"/>
              </a:rPr>
            </a:br>
            <a:r>
              <a:rPr lang="ru-RU" sz="1800" b="1" dirty="0" smtClean="0">
                <a:solidFill>
                  <a:srgbClr val="00B05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Цель программы </a:t>
            </a:r>
            <a:r>
              <a:rPr lang="ru-RU" sz="1800" b="1" dirty="0">
                <a:solidFill>
                  <a:srgbClr val="00B05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1800" b="1" dirty="0" smtClean="0">
                <a:solidFill>
                  <a:srgbClr val="00B05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повышение </a:t>
            </a:r>
            <a:r>
              <a:rPr lang="ru-RU" sz="1800" b="1" dirty="0">
                <a:solidFill>
                  <a:srgbClr val="00B05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эффективности и </a:t>
            </a:r>
            <a:r>
              <a:rPr lang="ru-RU" sz="1800" b="1" dirty="0" smtClean="0">
                <a:solidFill>
                  <a:srgbClr val="00B05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результативности</a:t>
            </a:r>
            <a:br>
              <a:rPr lang="ru-RU" sz="1800" b="1" dirty="0" smtClean="0">
                <a:solidFill>
                  <a:srgbClr val="00B05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dirty="0" smtClean="0">
                <a:solidFill>
                  <a:srgbClr val="00B05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муниципальной </a:t>
            </a:r>
            <a:r>
              <a:rPr lang="ru-RU" sz="1800" b="1" dirty="0">
                <a:solidFill>
                  <a:srgbClr val="00B05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службы, а также её развитие и совершенствование </a:t>
            </a:r>
            <a:r>
              <a:rPr lang="ru-RU" sz="1800" b="1" dirty="0" smtClean="0">
                <a:solidFill>
                  <a:srgbClr val="00B05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b="1" dirty="0" smtClean="0">
                <a:solidFill>
                  <a:srgbClr val="00B05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dirty="0" smtClean="0">
                <a:solidFill>
                  <a:srgbClr val="00B05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1800" b="1" dirty="0">
                <a:solidFill>
                  <a:srgbClr val="00B05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Семейкинском сельском поселении</a:t>
            </a:r>
            <a:br>
              <a:rPr lang="ru-RU" sz="1800" b="1" dirty="0">
                <a:solidFill>
                  <a:srgbClr val="00B05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dirty="0">
                <a:solidFill>
                  <a:srgbClr val="0000CC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1800" b="1" cap="small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Ц</a:t>
            </a:r>
            <a:r>
              <a:rPr lang="ru-RU" sz="1800" b="1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елевые </a:t>
            </a:r>
            <a:r>
              <a:rPr lang="ru-RU" sz="1800" b="1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индикаторы (показатели) реализации </a:t>
            </a:r>
            <a:r>
              <a:rPr lang="ru-RU" sz="1800" b="1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программы</a:t>
            </a:r>
            <a:endParaRPr lang="ru-RU" sz="1800" b="1" dirty="0">
              <a:solidFill>
                <a:srgbClr val="FF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1" name="Объект 10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12440603"/>
              </p:ext>
            </p:extLst>
          </p:nvPr>
        </p:nvGraphicFramePr>
        <p:xfrm>
          <a:off x="611560" y="2780928"/>
          <a:ext cx="7711009" cy="3537813"/>
        </p:xfrm>
        <a:graphic>
          <a:graphicData uri="http://schemas.openxmlformats.org/drawingml/2006/table">
            <a:tbl>
              <a:tblPr firstRow="1" bandRow="1">
                <a:tableStyleId>{18603FDC-E32A-4AB5-989C-0864C3EAD2B8}</a:tableStyleId>
              </a:tblPr>
              <a:tblGrid>
                <a:gridCol w="520893"/>
                <a:gridCol w="4279831"/>
                <a:gridCol w="1027159"/>
                <a:gridCol w="941563"/>
                <a:gridCol w="941563"/>
              </a:tblGrid>
              <a:tr h="278141">
                <a:tc rowSpan="2">
                  <a:txBody>
                    <a:bodyPr/>
                    <a:lstStyle/>
                    <a:p>
                      <a:r>
                        <a:rPr lang="ru-RU" sz="1200" b="1" dirty="0" smtClean="0">
                          <a:solidFill>
                            <a:schemeClr val="tx1"/>
                          </a:solidFill>
                        </a:rPr>
                        <a:t>№</a:t>
                      </a:r>
                    </a:p>
                    <a:p>
                      <a:r>
                        <a:rPr lang="ru-RU" sz="1200" b="1" dirty="0" smtClean="0">
                          <a:solidFill>
                            <a:schemeClr val="tx1"/>
                          </a:solidFill>
                        </a:rPr>
                        <a:t>п/п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1200" b="1" kern="1200" dirty="0" smtClean="0">
                          <a:solidFill>
                            <a:schemeClr val="tx1"/>
                          </a:solidFill>
                          <a:effectLst/>
                        </a:rPr>
                        <a:t>Наименование целевого индикатора (показателя)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solidFill>
                            <a:schemeClr val="tx1"/>
                          </a:solidFill>
                        </a:rPr>
                        <a:t>Значение</a:t>
                      </a:r>
                      <a:r>
                        <a:rPr lang="ru-RU" sz="1200" b="1" baseline="0" dirty="0" smtClean="0">
                          <a:solidFill>
                            <a:schemeClr val="tx1"/>
                          </a:solidFill>
                        </a:rPr>
                        <a:t> целевых индикаторов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sz="1400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tx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sz="1400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tx1">
                        <a:lumMod val="95000"/>
                      </a:schemeClr>
                    </a:solidFill>
                  </a:tcPr>
                </a:tc>
              </a:tr>
              <a:tr h="264900">
                <a:tc vMerge="1">
                  <a:txBody>
                    <a:bodyPr/>
                    <a:lstStyle/>
                    <a:p>
                      <a:endParaRPr lang="ru-RU" sz="1400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tx1">
                        <a:lumMod val="9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 sz="1400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solidFill>
                            <a:schemeClr val="tx1"/>
                          </a:solidFill>
                        </a:rPr>
                        <a:t>2023 год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solidFill>
                            <a:schemeClr val="tx1"/>
                          </a:solidFill>
                        </a:rPr>
                        <a:t>2024 год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solidFill>
                            <a:schemeClr val="tx1"/>
                          </a:solidFill>
                        </a:rPr>
                        <a:t>2025 год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282046"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solidFill>
                            <a:schemeClr val="tx1"/>
                          </a:solidFill>
                        </a:rPr>
                        <a:t>5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843926"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b="1" kern="1200" dirty="0" smtClean="0">
                          <a:solidFill>
                            <a:schemeClr val="tx1"/>
                          </a:solidFill>
                          <a:effectLst/>
                        </a:rPr>
                        <a:t>Доля муниципальных служащих, прошедших обучение, повышение квалификации, переподготовку, от общего количества муниципальных служащих.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solidFill>
                            <a:schemeClr val="tx1"/>
                          </a:solidFill>
                        </a:rPr>
                        <a:t>50%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solidFill>
                            <a:schemeClr val="tx1"/>
                          </a:solidFill>
                        </a:rPr>
                        <a:t>50%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solidFill>
                            <a:schemeClr val="tx1"/>
                          </a:solidFill>
                        </a:rPr>
                        <a:t>100%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1009074"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b="1" kern="1200" dirty="0" smtClean="0">
                          <a:solidFill>
                            <a:schemeClr val="tx1"/>
                          </a:solidFill>
                          <a:effectLst/>
                        </a:rPr>
                        <a:t>Доля муниципальных служащих поселения, включенных в Реестр муниципальных служащих, от общего количества муниципальных служащих.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dirty="0" smtClean="0">
                          <a:solidFill>
                            <a:schemeClr val="tx1"/>
                          </a:solidFill>
                        </a:rPr>
                        <a:t>100%</a:t>
                      </a:r>
                    </a:p>
                    <a:p>
                      <a:pPr algn="ctr"/>
                      <a:endParaRPr lang="ru-RU" sz="12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dirty="0" smtClean="0">
                          <a:solidFill>
                            <a:schemeClr val="tx1"/>
                          </a:solidFill>
                        </a:rPr>
                        <a:t>100%</a:t>
                      </a:r>
                    </a:p>
                    <a:p>
                      <a:pPr algn="ctr"/>
                      <a:endParaRPr lang="ru-RU" sz="12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dirty="0" smtClean="0">
                          <a:solidFill>
                            <a:schemeClr val="tx1"/>
                          </a:solidFill>
                        </a:rPr>
                        <a:t>100%</a:t>
                      </a:r>
                    </a:p>
                    <a:p>
                      <a:pPr algn="ctr"/>
                      <a:endParaRPr lang="ru-RU" sz="12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850306"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b="1" kern="1200" dirty="0" smtClean="0">
                          <a:solidFill>
                            <a:schemeClr val="tx1"/>
                          </a:solidFill>
                          <a:effectLst/>
                        </a:rPr>
                        <a:t>Доля аттестованных муниципальных служащих от общего количества муниципальных служащих, подлежащих аттестации.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solidFill>
                            <a:schemeClr val="tx1"/>
                          </a:solidFill>
                        </a:rPr>
                        <a:t>50%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solidFill>
                            <a:schemeClr val="tx1"/>
                          </a:solidFill>
                        </a:rPr>
                        <a:t>50%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dirty="0" smtClean="0">
                          <a:solidFill>
                            <a:schemeClr val="tx1"/>
                          </a:solidFill>
                        </a:rPr>
                        <a:t>100%</a:t>
                      </a:r>
                    </a:p>
                    <a:p>
                      <a:pPr algn="ctr"/>
                      <a:endParaRPr lang="ru-RU" sz="12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677678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9" name="Rectangle 3"/>
          <p:cNvSpPr>
            <a:spLocks noChangeArrowheads="1"/>
          </p:cNvSpPr>
          <p:nvPr/>
        </p:nvSpPr>
        <p:spPr bwMode="auto">
          <a:xfrm>
            <a:off x="539552" y="188640"/>
            <a:ext cx="8097536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933450" algn="l"/>
              </a:tabLst>
            </a:pPr>
            <a:r>
              <a:rPr kumimoji="0" lang="ru-RU" sz="2400" b="1" i="0" u="none" strike="noStrike" normalizeH="0" baseline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ru-RU" sz="2400" b="1" i="0" u="none" strike="noStrike" normalizeH="0" baseline="0" dirty="0" smtClean="0">
                <a:ln w="11430"/>
                <a:solidFill>
                  <a:srgbClr val="0000CC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Уважаемые жители Семейкинского сельского поселения, посетители сайта!</a:t>
            </a:r>
            <a:endParaRPr kumimoji="0" lang="ru-RU" sz="2400" b="1" i="0" u="none" strike="noStrike" normalizeH="0" baseline="0" dirty="0" smtClean="0">
              <a:ln w="11430"/>
              <a:solidFill>
                <a:srgbClr val="0000CC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51520" y="1208849"/>
            <a:ext cx="8385568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342900" algn="just" fontAlgn="base">
              <a:spcBef>
                <a:spcPct val="0"/>
              </a:spcBef>
              <a:spcAft>
                <a:spcPct val="0"/>
              </a:spcAft>
              <a:tabLst>
                <a:tab pos="933450" algn="l"/>
              </a:tabLst>
            </a:pPr>
            <a:r>
              <a:rPr lang="ru-RU" sz="15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Вашему вниманию представлен  «Бюджет для граждан», который     разработан в соответствии с проводимой политикой Правительства Российской Федерации, направленной на обеспечение прозрачности (открытости) и полного, доступного информирования граждан (заинтересованных пользователей)  о местном бюджете. </a:t>
            </a:r>
          </a:p>
          <a:p>
            <a:pPr indent="342900" algn="just" fontAlgn="base">
              <a:spcBef>
                <a:spcPct val="0"/>
              </a:spcBef>
              <a:spcAft>
                <a:spcPct val="0"/>
              </a:spcAft>
              <a:tabLst>
                <a:tab pos="933450" algn="l"/>
              </a:tabLst>
            </a:pPr>
            <a:r>
              <a:rPr lang="ru-RU" sz="15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Бюджет для граждан  содержит основные положения бюджете  Семейкинского сельского поселения на 2025 год и плановый период 2026-2027 годов в доступной для широкого круга заинтересованных пользователей форме и преследует цель  ознакомления граждан с основными задачами и приоритетными направлениями бюджетной политики, обоснованиями бюджетных расходов, планируемыми и достигнутыми результатами использования бюджетных ассигнований. 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51520" y="3571876"/>
            <a:ext cx="8385568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indent="450850" algn="just" eaLnBrk="0" fontAlgn="base" hangingPunct="0">
              <a:spcBef>
                <a:spcPct val="0"/>
              </a:spcBef>
              <a:spcAft>
                <a:spcPct val="0"/>
              </a:spcAft>
              <a:tabLst>
                <a:tab pos="933450" algn="l"/>
              </a:tabLst>
            </a:pPr>
            <a:r>
              <a:rPr lang="ru-RU" sz="15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Информация на интернет - ресурсе доходчиво раскрывает основные понятия российского законодательства о бюджетном процессе, содержит параметры доходной и расходной частей бюджета </a:t>
            </a:r>
            <a:r>
              <a:rPr lang="ru-RU" sz="1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Семейкинского сельского </a:t>
            </a:r>
            <a:r>
              <a:rPr lang="ru-RU" sz="15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поселения, пояснения о структуре  муниципального долга. </a:t>
            </a:r>
          </a:p>
          <a:p>
            <a:pPr lvl="0" indent="450850" eaLnBrk="0" fontAlgn="base" hangingPunct="0">
              <a:spcBef>
                <a:spcPct val="0"/>
              </a:spcBef>
              <a:spcAft>
                <a:spcPct val="0"/>
              </a:spcAft>
              <a:tabLst>
                <a:tab pos="933450" algn="l"/>
              </a:tabLst>
            </a:pPr>
            <a:r>
              <a:rPr lang="ru-RU" sz="15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По всем возникающим вопросам и конструктивным предложениям  относительно бюджета </a:t>
            </a:r>
            <a:r>
              <a:rPr lang="ru-RU" sz="1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Семейкинского сельского поселения вы </a:t>
            </a:r>
            <a:r>
              <a:rPr lang="ru-RU" sz="15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можете обращаться   в администрацию </a:t>
            </a:r>
            <a:r>
              <a:rPr lang="ru-RU" sz="1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Семейкинского сельского </a:t>
            </a:r>
            <a:r>
              <a:rPr lang="ru-RU" sz="15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поселения.</a:t>
            </a:r>
            <a:endParaRPr lang="ru-RU" sz="15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indent="450850" eaLnBrk="0" fontAlgn="base" hangingPunct="0">
              <a:spcBef>
                <a:spcPct val="0"/>
              </a:spcBef>
              <a:spcAft>
                <a:spcPct val="0"/>
              </a:spcAft>
              <a:tabLst>
                <a:tab pos="933450" algn="l"/>
              </a:tabLst>
            </a:pPr>
            <a:r>
              <a:rPr lang="ru-RU" sz="15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по адресу: </a:t>
            </a:r>
            <a:r>
              <a:rPr lang="ru-RU" sz="15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д.Филино</a:t>
            </a:r>
            <a:r>
              <a:rPr lang="ru-RU" sz="1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, ул.Фабричная, д.37</a:t>
            </a:r>
            <a:r>
              <a:rPr lang="ru-RU" sz="15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 ; тел : </a:t>
            </a:r>
            <a:r>
              <a:rPr lang="ru-RU" sz="1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+7 (49351) </a:t>
            </a:r>
            <a:r>
              <a:rPr lang="ru-RU" sz="15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3-38-33</a:t>
            </a:r>
          </a:p>
          <a:p>
            <a:pPr lvl="0" indent="450850" eaLnBrk="0" fontAlgn="base" hangingPunct="0">
              <a:spcBef>
                <a:spcPct val="0"/>
              </a:spcBef>
              <a:spcAft>
                <a:spcPct val="0"/>
              </a:spcAft>
              <a:tabLst>
                <a:tab pos="933450" algn="l"/>
              </a:tabLst>
            </a:pPr>
            <a:r>
              <a:rPr lang="ru-RU" sz="15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адрес эл. почты:</a:t>
            </a:r>
            <a:r>
              <a:rPr lang="en-US" sz="15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semeikino@yandex.ru</a:t>
            </a:r>
            <a:r>
              <a:rPr lang="ru-RU" sz="15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;</a:t>
            </a:r>
            <a:endParaRPr lang="ru-RU" sz="15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indent="450850" algn="r" eaLnBrk="0" fontAlgn="base" hangingPunct="0">
              <a:spcBef>
                <a:spcPct val="0"/>
              </a:spcBef>
              <a:spcAft>
                <a:spcPct val="0"/>
              </a:spcAft>
              <a:tabLst>
                <a:tab pos="933450" algn="l"/>
              </a:tabLst>
            </a:pPr>
            <a:endParaRPr lang="ru-RU" sz="15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Calibri" pitchFamily="34" charset="0"/>
              <a:cs typeface="Times New Roman" panose="02020603050405020304" pitchFamily="18" charset="0"/>
            </a:endParaRPr>
          </a:p>
          <a:p>
            <a:pPr lvl="0" indent="450850" algn="r" eaLnBrk="0" fontAlgn="base" hangingPunct="0">
              <a:spcBef>
                <a:spcPct val="0"/>
              </a:spcBef>
              <a:spcAft>
                <a:spcPct val="0"/>
              </a:spcAft>
              <a:tabLst>
                <a:tab pos="933450" algn="l"/>
              </a:tabLst>
            </a:pPr>
            <a:r>
              <a:rPr lang="ru-RU" sz="15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Глава </a:t>
            </a:r>
            <a:r>
              <a:rPr lang="ru-RU" sz="1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Семейкинского сельского поселения </a:t>
            </a:r>
            <a:endParaRPr lang="ru-RU" sz="15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Calibri" pitchFamily="34" charset="0"/>
              <a:cs typeface="Times New Roman" panose="02020603050405020304" pitchFamily="18" charset="0"/>
            </a:endParaRPr>
          </a:p>
          <a:p>
            <a:pPr lvl="0" indent="450850" algn="r" eaLnBrk="0" fontAlgn="base" hangingPunct="0">
              <a:spcBef>
                <a:spcPct val="0"/>
              </a:spcBef>
              <a:spcAft>
                <a:spcPct val="0"/>
              </a:spcAft>
              <a:tabLst>
                <a:tab pos="933450" algn="l"/>
              </a:tabLst>
            </a:pPr>
            <a:r>
              <a:rPr lang="ru-RU" sz="15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Воробьев А.В</a:t>
            </a:r>
            <a:r>
              <a:rPr lang="ru-RU" sz="14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558792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611560" y="548680"/>
            <a:ext cx="8143056" cy="230425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1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dirty="0" smtClean="0">
                <a:solidFill>
                  <a:srgbClr val="7030A0"/>
                </a:solidFill>
                <a:effectLst/>
                <a:latin typeface="Meiryo" panose="020B0604030504040204" pitchFamily="34" charset="-128"/>
                <a:ea typeface="Meiryo" panose="020B0604030504040204" pitchFamily="34" charset="-128"/>
                <a:cs typeface="Meiryo" panose="020B0604030504040204" pitchFamily="34" charset="-128"/>
              </a:rPr>
              <a:t>Муниципальная программа</a:t>
            </a:r>
            <a:br>
              <a:rPr lang="ru-RU" sz="1800" b="1" dirty="0" smtClean="0">
                <a:solidFill>
                  <a:srgbClr val="7030A0"/>
                </a:solidFill>
                <a:effectLst/>
                <a:latin typeface="Meiryo" panose="020B0604030504040204" pitchFamily="34" charset="-128"/>
                <a:ea typeface="Meiryo" panose="020B0604030504040204" pitchFamily="34" charset="-128"/>
                <a:cs typeface="Meiryo" panose="020B0604030504040204" pitchFamily="34" charset="-128"/>
              </a:rPr>
            </a:br>
            <a:r>
              <a:rPr lang="ru-RU" sz="1800" b="1" dirty="0" smtClean="0">
                <a:solidFill>
                  <a:srgbClr val="7030A0"/>
                </a:solidFill>
                <a:effectLst/>
                <a:latin typeface="Meiryo" panose="020B0604030504040204" pitchFamily="34" charset="-128"/>
                <a:ea typeface="Meiryo" panose="020B0604030504040204" pitchFamily="34" charset="-128"/>
                <a:cs typeface="Meiryo" panose="020B0604030504040204" pitchFamily="34" charset="-128"/>
              </a:rPr>
              <a:t>«Военно-патриотическое воспитание несовершеннолетних и молодежи </a:t>
            </a:r>
            <a:r>
              <a:rPr lang="ru-RU" sz="1800" b="1" dirty="0" err="1">
                <a:solidFill>
                  <a:srgbClr val="7030A0"/>
                </a:solidFill>
                <a:latin typeface="Meiryo" panose="020B0604030504040204" pitchFamily="34" charset="-128"/>
                <a:ea typeface="Meiryo" panose="020B0604030504040204" pitchFamily="34" charset="-128"/>
                <a:cs typeface="Meiryo" panose="020B0604030504040204" pitchFamily="34" charset="-128"/>
              </a:rPr>
              <a:t>С</a:t>
            </a:r>
            <a:r>
              <a:rPr lang="ru-RU" sz="1800" b="1" dirty="0" err="1" smtClean="0">
                <a:solidFill>
                  <a:srgbClr val="7030A0"/>
                </a:solidFill>
                <a:effectLst/>
                <a:latin typeface="Meiryo" panose="020B0604030504040204" pitchFamily="34" charset="-128"/>
                <a:ea typeface="Meiryo" panose="020B0604030504040204" pitchFamily="34" charset="-128"/>
                <a:cs typeface="Meiryo" panose="020B0604030504040204" pitchFamily="34" charset="-128"/>
              </a:rPr>
              <a:t>емейкинского</a:t>
            </a:r>
            <a:r>
              <a:rPr lang="ru-RU" sz="1800" b="1" dirty="0" smtClean="0">
                <a:solidFill>
                  <a:srgbClr val="7030A0"/>
                </a:solidFill>
                <a:effectLst/>
                <a:latin typeface="Meiryo" panose="020B0604030504040204" pitchFamily="34" charset="-128"/>
                <a:ea typeface="Meiryo" panose="020B0604030504040204" pitchFamily="34" charset="-128"/>
                <a:cs typeface="Meiryo" panose="020B0604030504040204" pitchFamily="34" charset="-128"/>
              </a:rPr>
              <a:t> сельского поселения на 2023 – 2025 годы»</a:t>
            </a:r>
            <a:br>
              <a:rPr lang="ru-RU" sz="1800" b="1" dirty="0" smtClean="0">
                <a:solidFill>
                  <a:srgbClr val="7030A0"/>
                </a:solidFill>
                <a:effectLst/>
                <a:latin typeface="Meiryo" panose="020B0604030504040204" pitchFamily="34" charset="-128"/>
                <a:ea typeface="Meiryo" panose="020B0604030504040204" pitchFamily="34" charset="-128"/>
                <a:cs typeface="Meiryo" panose="020B0604030504040204" pitchFamily="34" charset="-128"/>
              </a:rPr>
            </a:br>
            <a:r>
              <a:rPr lang="ru-RU" sz="1800" b="1" dirty="0" smtClean="0">
                <a:solidFill>
                  <a:srgbClr val="00B05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Цель программы – развитие </a:t>
            </a:r>
            <a:r>
              <a:rPr lang="ru-RU" sz="1800" b="1" dirty="0">
                <a:solidFill>
                  <a:srgbClr val="00B05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системы военно-патриотического воспитания молодежи Семейкинского сельского поселения, способной на основе формирования патриотических чувств и сознания обеспечить решение задач по консолидации общества, поддержанию общественной и экономической стабильности в </a:t>
            </a:r>
            <a:r>
              <a:rPr lang="ru-RU" sz="1800" b="1" dirty="0" smtClean="0">
                <a:solidFill>
                  <a:srgbClr val="00B05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обществе</a:t>
            </a:r>
            <a:r>
              <a:rPr lang="ru-RU" sz="1800" b="1" dirty="0" smtClean="0">
                <a:solidFill>
                  <a:srgbClr val="0000CC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b="1" dirty="0" smtClean="0">
                <a:solidFill>
                  <a:srgbClr val="0000CC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Целевые индикаторы (показатели) реализации Программы</a:t>
            </a:r>
            <a:endParaRPr lang="ru-RU" sz="1800" b="1" dirty="0">
              <a:solidFill>
                <a:srgbClr val="FF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7" name="Объект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58003901"/>
              </p:ext>
            </p:extLst>
          </p:nvPr>
        </p:nvGraphicFramePr>
        <p:xfrm>
          <a:off x="611560" y="3212976"/>
          <a:ext cx="7999040" cy="2880920"/>
        </p:xfrm>
        <a:graphic>
          <a:graphicData uri="http://schemas.openxmlformats.org/drawingml/2006/table">
            <a:tbl>
              <a:tblPr firstRow="1" bandRow="1">
                <a:tableStyleId>{18603FDC-E32A-4AB5-989C-0864C3EAD2B8}</a:tableStyleId>
              </a:tblPr>
              <a:tblGrid>
                <a:gridCol w="582216"/>
                <a:gridCol w="2520280"/>
                <a:gridCol w="1728192"/>
                <a:gridCol w="1368152"/>
                <a:gridCol w="1800200"/>
              </a:tblGrid>
              <a:tr h="325186">
                <a:tc rowSpan="2"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solidFill>
                            <a:schemeClr val="tx1"/>
                          </a:solidFill>
                        </a:rPr>
                        <a:t>№</a:t>
                      </a:r>
                    </a:p>
                    <a:p>
                      <a:pPr algn="ctr"/>
                      <a:r>
                        <a:rPr lang="ru-RU" sz="1200" b="1" dirty="0" smtClean="0">
                          <a:solidFill>
                            <a:schemeClr val="tx1"/>
                          </a:solidFill>
                        </a:rPr>
                        <a:t>п/п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1200" b="1" kern="1200" dirty="0" smtClean="0">
                          <a:solidFill>
                            <a:schemeClr val="tx1"/>
                          </a:solidFill>
                          <a:effectLst/>
                        </a:rPr>
                        <a:t>Наименование целевого индикатора (показателя)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solidFill>
                            <a:schemeClr val="tx1"/>
                          </a:solidFill>
                        </a:rPr>
                        <a:t>Значение</a:t>
                      </a:r>
                      <a:r>
                        <a:rPr lang="ru-RU" sz="1200" b="1" baseline="0" dirty="0" smtClean="0">
                          <a:solidFill>
                            <a:schemeClr val="tx1"/>
                          </a:solidFill>
                        </a:rPr>
                        <a:t> целевых индикаторов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sz="1400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sz="1400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</a:tr>
              <a:tr h="265894">
                <a:tc vMerge="1">
                  <a:txBody>
                    <a:bodyPr/>
                    <a:lstStyle/>
                    <a:p>
                      <a:endParaRPr lang="ru-RU" sz="1400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 sz="1400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solidFill>
                            <a:schemeClr val="tx1"/>
                          </a:solidFill>
                        </a:rPr>
                        <a:t>2023 год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solidFill>
                            <a:schemeClr val="tx1"/>
                          </a:solidFill>
                        </a:rPr>
                        <a:t>2024 год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solidFill>
                            <a:schemeClr val="tx1"/>
                          </a:solidFill>
                        </a:rPr>
                        <a:t>2025 год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265894"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solidFill>
                            <a:schemeClr val="tx1"/>
                          </a:solidFill>
                        </a:rPr>
                        <a:t>5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903192"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solidFill>
                            <a:schemeClr val="tx1"/>
                          </a:solidFill>
                        </a:rPr>
                        <a:t>1.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b="1" kern="1200" dirty="0" smtClean="0">
                          <a:solidFill>
                            <a:schemeClr val="tx1"/>
                          </a:solidFill>
                          <a:effectLst/>
                        </a:rPr>
                        <a:t>Количество проведенных мероприятий по патриотической тематике</a:t>
                      </a:r>
                    </a:p>
                    <a:p>
                      <a:endParaRPr lang="ru-RU" sz="12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solidFill>
                            <a:schemeClr val="tx1"/>
                          </a:solidFill>
                        </a:rPr>
                        <a:t>109%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solidFill>
                            <a:schemeClr val="tx1"/>
                          </a:solidFill>
                        </a:rPr>
                        <a:t>115%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solidFill>
                            <a:schemeClr val="tx1"/>
                          </a:solidFill>
                        </a:rPr>
                        <a:t>121%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1103902"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solidFill>
                            <a:schemeClr val="tx1"/>
                          </a:solidFill>
                        </a:rPr>
                        <a:t>2.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b="1" kern="1200" dirty="0" smtClean="0">
                          <a:solidFill>
                            <a:schemeClr val="tx1"/>
                          </a:solidFill>
                          <a:effectLst/>
                        </a:rPr>
                        <a:t>Численность из числа несовершеннолетних и молодежи, участвующих в мероприятиях</a:t>
                      </a:r>
                    </a:p>
                    <a:p>
                      <a:endParaRPr lang="ru-RU" sz="12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solidFill>
                            <a:schemeClr val="tx1"/>
                          </a:solidFill>
                        </a:rPr>
                        <a:t>105%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solidFill>
                            <a:schemeClr val="tx1"/>
                          </a:solidFill>
                        </a:rPr>
                        <a:t>110%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solidFill>
                            <a:schemeClr val="tx1"/>
                          </a:solidFill>
                        </a:rPr>
                        <a:t>113%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20002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467544" y="692696"/>
            <a:ext cx="8143056" cy="1728192"/>
          </a:xfrm>
        </p:spPr>
        <p:txBody>
          <a:bodyPr>
            <a:noAutofit/>
          </a:bodyPr>
          <a:lstStyle/>
          <a:p>
            <a:pPr algn="ctr"/>
            <a:r>
              <a:rPr lang="ru-RU" sz="1600" b="1" dirty="0">
                <a:solidFill>
                  <a:srgbClr val="7030A0"/>
                </a:solidFill>
                <a:latin typeface="Meiryo" panose="020B0604030504040204" pitchFamily="34" charset="-128"/>
                <a:ea typeface="Meiryo" panose="020B0604030504040204" pitchFamily="34" charset="-128"/>
                <a:cs typeface="Meiryo" panose="020B0604030504040204" pitchFamily="34" charset="-128"/>
              </a:rPr>
              <a:t>Муниципальная программа </a:t>
            </a:r>
            <a:br>
              <a:rPr lang="ru-RU" sz="1600" b="1" dirty="0">
                <a:solidFill>
                  <a:srgbClr val="7030A0"/>
                </a:solidFill>
                <a:latin typeface="Meiryo" panose="020B0604030504040204" pitchFamily="34" charset="-128"/>
                <a:ea typeface="Meiryo" panose="020B0604030504040204" pitchFamily="34" charset="-128"/>
                <a:cs typeface="Meiryo" panose="020B0604030504040204" pitchFamily="34" charset="-128"/>
              </a:rPr>
            </a:br>
            <a:r>
              <a:rPr lang="ru-RU" sz="1600" b="1" dirty="0">
                <a:solidFill>
                  <a:srgbClr val="7030A0"/>
                </a:solidFill>
                <a:latin typeface="Meiryo" panose="020B0604030504040204" pitchFamily="34" charset="-128"/>
                <a:ea typeface="Meiryo" panose="020B0604030504040204" pitchFamily="34" charset="-128"/>
                <a:cs typeface="Meiryo" panose="020B0604030504040204" pitchFamily="34" charset="-128"/>
              </a:rPr>
              <a:t>«Комплексная программа благоустройства территории Семейкинского сельского поселения на </a:t>
            </a:r>
            <a:r>
              <a:rPr lang="ru-RU" sz="1600" b="1" dirty="0" smtClean="0">
                <a:solidFill>
                  <a:srgbClr val="7030A0"/>
                </a:solidFill>
                <a:latin typeface="Meiryo" panose="020B0604030504040204" pitchFamily="34" charset="-128"/>
                <a:ea typeface="Meiryo" panose="020B0604030504040204" pitchFamily="34" charset="-128"/>
                <a:cs typeface="Meiryo" panose="020B0604030504040204" pitchFamily="34" charset="-128"/>
              </a:rPr>
              <a:t>2022 </a:t>
            </a:r>
            <a:r>
              <a:rPr lang="ru-RU" sz="1600" b="1" dirty="0">
                <a:solidFill>
                  <a:srgbClr val="7030A0"/>
                </a:solidFill>
                <a:latin typeface="Meiryo" panose="020B0604030504040204" pitchFamily="34" charset="-128"/>
                <a:ea typeface="Meiryo" panose="020B0604030504040204" pitchFamily="34" charset="-128"/>
                <a:cs typeface="Meiryo" panose="020B0604030504040204" pitchFamily="34" charset="-128"/>
              </a:rPr>
              <a:t>– </a:t>
            </a:r>
            <a:r>
              <a:rPr lang="ru-RU" sz="1600" b="1" dirty="0" smtClean="0">
                <a:solidFill>
                  <a:srgbClr val="7030A0"/>
                </a:solidFill>
                <a:latin typeface="Meiryo" panose="020B0604030504040204" pitchFamily="34" charset="-128"/>
                <a:ea typeface="Meiryo" panose="020B0604030504040204" pitchFamily="34" charset="-128"/>
                <a:cs typeface="Meiryo" panose="020B0604030504040204" pitchFamily="34" charset="-128"/>
              </a:rPr>
              <a:t>2025 </a:t>
            </a:r>
            <a:r>
              <a:rPr lang="ru-RU" sz="1600" b="1" dirty="0">
                <a:solidFill>
                  <a:srgbClr val="7030A0"/>
                </a:solidFill>
                <a:latin typeface="Meiryo" panose="020B0604030504040204" pitchFamily="34" charset="-128"/>
                <a:ea typeface="Meiryo" panose="020B0604030504040204" pitchFamily="34" charset="-128"/>
                <a:cs typeface="Meiryo" panose="020B0604030504040204" pitchFamily="34" charset="-128"/>
              </a:rPr>
              <a:t>годы</a:t>
            </a:r>
            <a:r>
              <a:rPr lang="ru-RU" sz="1600" b="1" dirty="0" smtClean="0">
                <a:solidFill>
                  <a:srgbClr val="7030A0"/>
                </a:solidFill>
                <a:latin typeface="Meiryo" panose="020B0604030504040204" pitchFamily="34" charset="-128"/>
                <a:ea typeface="Meiryo" panose="020B0604030504040204" pitchFamily="34" charset="-128"/>
                <a:cs typeface="Meiryo" panose="020B0604030504040204" pitchFamily="34" charset="-128"/>
              </a:rPr>
              <a:t>»</a:t>
            </a:r>
            <a:br>
              <a:rPr lang="ru-RU" sz="1600" b="1" dirty="0" smtClean="0">
                <a:solidFill>
                  <a:srgbClr val="7030A0"/>
                </a:solidFill>
                <a:latin typeface="Meiryo" panose="020B0604030504040204" pitchFamily="34" charset="-128"/>
                <a:ea typeface="Meiryo" panose="020B0604030504040204" pitchFamily="34" charset="-128"/>
                <a:cs typeface="Meiryo" panose="020B0604030504040204" pitchFamily="34" charset="-128"/>
              </a:rPr>
            </a:br>
            <a:r>
              <a:rPr lang="ru-RU" sz="16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 программы - совершенствование </a:t>
            </a:r>
            <a:r>
              <a:rPr lang="ru-RU" sz="16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системы комплексного благоустройства Семейкинского сельского поселения Шуйского муниципального района </a:t>
            </a:r>
            <a:r>
              <a:rPr lang="ru-RU" sz="1600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Целевые индикаторы (показатели) реализации Программы</a:t>
            </a:r>
            <a:endParaRPr lang="ru-RU" sz="16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1" name="Объект 10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49156482"/>
              </p:ext>
            </p:extLst>
          </p:nvPr>
        </p:nvGraphicFramePr>
        <p:xfrm>
          <a:off x="467544" y="2708920"/>
          <a:ext cx="8143057" cy="3804920"/>
        </p:xfrm>
        <a:graphic>
          <a:graphicData uri="http://schemas.openxmlformats.org/drawingml/2006/table">
            <a:tbl>
              <a:tblPr firstRow="1" bandRow="1">
                <a:tableStyleId>{18603FDC-E32A-4AB5-989C-0864C3EAD2B8}</a:tableStyleId>
              </a:tblPr>
              <a:tblGrid>
                <a:gridCol w="605370"/>
                <a:gridCol w="2525139"/>
                <a:gridCol w="471769"/>
                <a:gridCol w="1084394"/>
                <a:gridCol w="1008112"/>
                <a:gridCol w="1368152"/>
                <a:gridCol w="1080121"/>
              </a:tblGrid>
              <a:tr h="370840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1" dirty="0">
                          <a:solidFill>
                            <a:schemeClr val="tx1"/>
                          </a:solidFill>
                          <a:effectLst/>
                        </a:rPr>
                        <a:t>№ п/п</a:t>
                      </a:r>
                      <a:endParaRPr lang="ru-RU" sz="10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1" dirty="0">
                          <a:solidFill>
                            <a:schemeClr val="tx1"/>
                          </a:solidFill>
                          <a:effectLst/>
                        </a:rPr>
                        <a:t>Наименование целевого индикатора (показателя)</a:t>
                      </a:r>
                      <a:endParaRPr lang="ru-RU" sz="10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1" dirty="0">
                          <a:solidFill>
                            <a:schemeClr val="tx1"/>
                          </a:solidFill>
                          <a:effectLst/>
                        </a:rPr>
                        <a:t>Ед.</a:t>
                      </a:r>
                      <a:endParaRPr lang="ru-RU" sz="1000" b="1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1" dirty="0">
                          <a:solidFill>
                            <a:schemeClr val="tx1"/>
                          </a:solidFill>
                          <a:effectLst/>
                        </a:rPr>
                        <a:t>изм.</a:t>
                      </a:r>
                      <a:endParaRPr lang="ru-RU" sz="10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1" dirty="0">
                          <a:solidFill>
                            <a:schemeClr val="tx1"/>
                          </a:solidFill>
                          <a:effectLst/>
                        </a:rPr>
                        <a:t>Значение целевых индикаторов (показателей)</a:t>
                      </a:r>
                      <a:endParaRPr lang="ru-RU" sz="10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tx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0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7084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tx1">
                        <a:lumMod val="9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tx1">
                        <a:lumMod val="9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1" dirty="0" smtClean="0">
                          <a:solidFill>
                            <a:schemeClr val="tx1"/>
                          </a:solidFill>
                          <a:effectLst/>
                        </a:rPr>
                        <a:t>2022 </a:t>
                      </a:r>
                      <a:r>
                        <a:rPr lang="ru-RU" sz="1100" b="1" dirty="0">
                          <a:solidFill>
                            <a:schemeClr val="tx1"/>
                          </a:solidFill>
                          <a:effectLst/>
                        </a:rPr>
                        <a:t>год</a:t>
                      </a:r>
                      <a:endParaRPr lang="ru-RU" sz="10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1" dirty="0" smtClean="0">
                          <a:solidFill>
                            <a:schemeClr val="tx1"/>
                          </a:solidFill>
                          <a:effectLst/>
                        </a:rPr>
                        <a:t>2023 </a:t>
                      </a:r>
                      <a:r>
                        <a:rPr lang="ru-RU" sz="1100" b="1" dirty="0">
                          <a:solidFill>
                            <a:schemeClr val="tx1"/>
                          </a:solidFill>
                          <a:effectLst/>
                        </a:rPr>
                        <a:t>год</a:t>
                      </a:r>
                      <a:endParaRPr lang="ru-RU" sz="10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1" dirty="0" smtClean="0">
                          <a:solidFill>
                            <a:schemeClr val="tx1"/>
                          </a:solidFill>
                          <a:effectLst/>
                        </a:rPr>
                        <a:t>2024 </a:t>
                      </a:r>
                      <a:r>
                        <a:rPr lang="ru-RU" sz="1100" b="1" dirty="0">
                          <a:solidFill>
                            <a:schemeClr val="tx1"/>
                          </a:solidFill>
                          <a:effectLst/>
                        </a:rPr>
                        <a:t>год</a:t>
                      </a:r>
                      <a:endParaRPr lang="ru-RU" sz="10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 dirty="0" smtClean="0">
                          <a:solidFill>
                            <a:schemeClr val="tx1"/>
                          </a:solidFill>
                          <a:effectLst/>
                        </a:rPr>
                        <a:t>2025 год</a:t>
                      </a:r>
                      <a:endParaRPr lang="ru-RU" sz="10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1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  <a:endParaRPr lang="ru-RU" sz="10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100" b="1" dirty="0">
                          <a:solidFill>
                            <a:schemeClr val="tx1"/>
                          </a:solidFill>
                          <a:effectLst/>
                        </a:rPr>
                        <a:t>Уличное освещение</a:t>
                      </a:r>
                      <a:endParaRPr lang="ru-RU" sz="10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1" dirty="0">
                          <a:solidFill>
                            <a:schemeClr val="tx1"/>
                          </a:solidFill>
                          <a:effectLst/>
                        </a:rPr>
                        <a:t>шт.</a:t>
                      </a:r>
                      <a:endParaRPr lang="ru-RU" sz="10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1" dirty="0" smtClean="0">
                          <a:solidFill>
                            <a:schemeClr val="tx1"/>
                          </a:solidFill>
                          <a:effectLst/>
                        </a:rPr>
                        <a:t>7</a:t>
                      </a:r>
                      <a:endParaRPr lang="ru-RU" sz="10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1" dirty="0" smtClean="0">
                          <a:solidFill>
                            <a:schemeClr val="tx1"/>
                          </a:solidFill>
                          <a:effectLst/>
                        </a:rPr>
                        <a:t>6</a:t>
                      </a:r>
                      <a:endParaRPr lang="ru-RU" sz="10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1" dirty="0" smtClean="0">
                          <a:solidFill>
                            <a:schemeClr val="tx1"/>
                          </a:solidFill>
                          <a:effectLst/>
                        </a:rPr>
                        <a:t>5</a:t>
                      </a:r>
                      <a:endParaRPr lang="ru-RU" sz="10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 smtClean="0">
                          <a:solidFill>
                            <a:schemeClr val="tx1"/>
                          </a:solidFill>
                          <a:effectLst/>
                        </a:rPr>
                        <a:t>5</a:t>
                      </a:r>
                      <a:endParaRPr lang="ru-RU" sz="10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1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endParaRPr lang="ru-RU" sz="10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100" b="1" dirty="0">
                          <a:solidFill>
                            <a:schemeClr val="tx1"/>
                          </a:solidFill>
                          <a:effectLst/>
                        </a:rPr>
                        <a:t>Организация и содержание мест </a:t>
                      </a:r>
                      <a:r>
                        <a:rPr lang="ru-RU" sz="1100" b="1" dirty="0" smtClean="0">
                          <a:solidFill>
                            <a:schemeClr val="tx1"/>
                          </a:solidFill>
                          <a:effectLst/>
                        </a:rPr>
                        <a:t>захоронения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endParaRPr lang="ru-RU" sz="10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1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10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1" dirty="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endParaRPr lang="ru-RU" sz="10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1" dirty="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endParaRPr lang="ru-RU" sz="10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1" dirty="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endParaRPr lang="ru-RU" sz="10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 smtClean="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endParaRPr lang="ru-RU" sz="10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1">
                          <a:solidFill>
                            <a:schemeClr val="tx1"/>
                          </a:solidFill>
                          <a:effectLst/>
                        </a:rPr>
                        <a:t>3</a:t>
                      </a:r>
                      <a:endParaRPr lang="ru-RU" sz="10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100" b="1" dirty="0">
                          <a:solidFill>
                            <a:schemeClr val="tx1"/>
                          </a:solidFill>
                          <a:effectLst/>
                        </a:rPr>
                        <a:t>Устройство и содержание детских и спортивных </a:t>
                      </a:r>
                      <a:r>
                        <a:rPr lang="ru-RU" sz="1100" b="1" dirty="0" smtClean="0">
                          <a:solidFill>
                            <a:schemeClr val="tx1"/>
                          </a:solidFill>
                          <a:effectLst/>
                        </a:rPr>
                        <a:t>площадок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endParaRPr lang="ru-RU" sz="10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1" dirty="0">
                          <a:solidFill>
                            <a:schemeClr val="tx1"/>
                          </a:solidFill>
                          <a:effectLst/>
                        </a:rPr>
                        <a:t>шт.</a:t>
                      </a:r>
                      <a:endParaRPr lang="ru-RU" sz="10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1" dirty="0" smtClean="0">
                          <a:solidFill>
                            <a:schemeClr val="tx1"/>
                          </a:solidFill>
                          <a:effectLst/>
                        </a:rPr>
                        <a:t>9</a:t>
                      </a:r>
                      <a:endParaRPr lang="ru-RU" sz="10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1" dirty="0" smtClean="0">
                          <a:solidFill>
                            <a:schemeClr val="tx1"/>
                          </a:solidFill>
                          <a:effectLst/>
                        </a:rPr>
                        <a:t>9</a:t>
                      </a:r>
                      <a:endParaRPr lang="ru-RU" sz="10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1" dirty="0" smtClean="0">
                          <a:solidFill>
                            <a:schemeClr val="tx1"/>
                          </a:solidFill>
                          <a:effectLst/>
                        </a:rPr>
                        <a:t>9</a:t>
                      </a:r>
                      <a:endParaRPr lang="ru-RU" sz="10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 dirty="0" smtClean="0">
                          <a:solidFill>
                            <a:schemeClr val="tx1"/>
                          </a:solidFill>
                          <a:effectLst/>
                        </a:rPr>
                        <a:t>9</a:t>
                      </a:r>
                      <a:endParaRPr lang="ru-RU" sz="10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1">
                          <a:solidFill>
                            <a:schemeClr val="tx1"/>
                          </a:solidFill>
                          <a:effectLst/>
                        </a:rPr>
                        <a:t>4</a:t>
                      </a:r>
                      <a:endParaRPr lang="ru-RU" sz="10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100" b="1" dirty="0">
                          <a:solidFill>
                            <a:schemeClr val="tx1"/>
                          </a:solidFill>
                          <a:effectLst/>
                        </a:rPr>
                        <a:t>Устройство и содержание </a:t>
                      </a:r>
                      <a:endParaRPr lang="ru-RU" sz="1100" b="1" dirty="0" smtClean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100" b="1" dirty="0" smtClean="0">
                          <a:solidFill>
                            <a:schemeClr val="tx1"/>
                          </a:solidFill>
                          <a:effectLst/>
                        </a:rPr>
                        <a:t>Колодцев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endParaRPr lang="ru-RU" sz="10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1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10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1" dirty="0" smtClean="0"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  <a:endParaRPr lang="ru-RU" sz="10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1" dirty="0"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  <a:endParaRPr lang="ru-RU" sz="10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1" dirty="0"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  <a:endParaRPr lang="ru-RU" sz="10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 dirty="0" smtClean="0"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  <a:endParaRPr lang="ru-RU" sz="10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1">
                          <a:solidFill>
                            <a:schemeClr val="tx1"/>
                          </a:solidFill>
                          <a:effectLst/>
                        </a:rPr>
                        <a:t>5</a:t>
                      </a:r>
                      <a:endParaRPr lang="ru-RU" sz="10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100" b="1" dirty="0">
                          <a:solidFill>
                            <a:schemeClr val="tx1"/>
                          </a:solidFill>
                          <a:effectLst/>
                        </a:rPr>
                        <a:t>Содержание, ремонт памятников</a:t>
                      </a:r>
                      <a:endParaRPr lang="ru-RU" sz="10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1">
                          <a:solidFill>
                            <a:schemeClr val="tx1"/>
                          </a:solidFill>
                          <a:effectLst/>
                        </a:rPr>
                        <a:t>шт.</a:t>
                      </a:r>
                      <a:endParaRPr lang="ru-RU" sz="10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1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endParaRPr lang="ru-RU" sz="10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1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endParaRPr lang="ru-RU" sz="10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1" dirty="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endParaRPr lang="ru-RU" sz="10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 smtClean="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endParaRPr lang="ru-RU" sz="10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 dirty="0" smtClean="0">
                          <a:solidFill>
                            <a:schemeClr val="tx1"/>
                          </a:solidFill>
                          <a:effectLst/>
                        </a:rPr>
                        <a:t>6</a:t>
                      </a:r>
                      <a:endParaRPr lang="ru-RU" sz="10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kumimoji="0" lang="ru-RU" sz="1100" b="1" kern="1200" dirty="0" smtClean="0">
                          <a:solidFill>
                            <a:schemeClr val="tx1"/>
                          </a:solidFill>
                          <a:effectLst/>
                        </a:rPr>
                        <a:t>Количество реализованных проектов</a:t>
                      </a:r>
                      <a:endParaRPr lang="ru-RU" sz="11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 dirty="0" smtClean="0">
                          <a:solidFill>
                            <a:schemeClr val="tx1"/>
                          </a:solidFill>
                          <a:effectLst/>
                        </a:rPr>
                        <a:t>ед.</a:t>
                      </a:r>
                      <a:endParaRPr lang="ru-RU" sz="10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 dirty="0" smtClean="0"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  <a:endParaRPr lang="ru-RU" sz="10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 dirty="0" smtClean="0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  <a:endParaRPr lang="ru-RU" sz="10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 dirty="0" smtClean="0"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  <a:endParaRPr lang="ru-RU" sz="10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 dirty="0" smtClean="0"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  <a:endParaRPr lang="ru-RU" sz="10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1" dirty="0" smtClean="0">
                          <a:solidFill>
                            <a:schemeClr val="tx1"/>
                          </a:solidFill>
                          <a:effectLst/>
                        </a:rPr>
                        <a:t>7</a:t>
                      </a:r>
                      <a:endParaRPr lang="ru-RU" sz="10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100" b="1" dirty="0">
                          <a:solidFill>
                            <a:schemeClr val="tx1"/>
                          </a:solidFill>
                          <a:effectLst/>
                        </a:rPr>
                        <a:t>Скашивание травы и обработка борщевика </a:t>
                      </a:r>
                      <a:r>
                        <a:rPr lang="ru-RU" sz="1100" b="1" dirty="0" smtClean="0">
                          <a:solidFill>
                            <a:schemeClr val="tx1"/>
                          </a:solidFill>
                          <a:effectLst/>
                        </a:rPr>
                        <a:t>ядохимикатами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endParaRPr lang="ru-RU" sz="10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1" dirty="0" err="1">
                          <a:solidFill>
                            <a:schemeClr val="tx1"/>
                          </a:solidFill>
                          <a:effectLst/>
                        </a:rPr>
                        <a:t>кв.м</a:t>
                      </a:r>
                      <a:r>
                        <a:rPr lang="ru-RU" sz="1100" b="1" dirty="0">
                          <a:solidFill>
                            <a:schemeClr val="tx1"/>
                          </a:solidFill>
                          <a:effectLst/>
                        </a:rPr>
                        <a:t>.</a:t>
                      </a:r>
                      <a:endParaRPr lang="ru-RU" sz="10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1" dirty="0" smtClean="0">
                          <a:solidFill>
                            <a:schemeClr val="tx1"/>
                          </a:solidFill>
                          <a:effectLst/>
                        </a:rPr>
                        <a:t>40000</a:t>
                      </a:r>
                      <a:endParaRPr lang="ru-RU" sz="10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1" dirty="0" smtClean="0">
                          <a:solidFill>
                            <a:schemeClr val="tx1"/>
                          </a:solidFill>
                          <a:effectLst/>
                        </a:rPr>
                        <a:t>40000</a:t>
                      </a:r>
                      <a:endParaRPr lang="ru-RU" sz="10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1" dirty="0" smtClean="0">
                          <a:solidFill>
                            <a:schemeClr val="tx1"/>
                          </a:solidFill>
                          <a:effectLst/>
                        </a:rPr>
                        <a:t>40000</a:t>
                      </a:r>
                      <a:endParaRPr lang="ru-RU" sz="10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1" dirty="0" smtClean="0">
                          <a:solidFill>
                            <a:schemeClr val="tx1"/>
                          </a:solidFill>
                          <a:effectLst/>
                        </a:rPr>
                        <a:t>40000</a:t>
                      </a:r>
                      <a:endParaRPr lang="ru-RU" sz="800" b="1" dirty="0" smtClean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ru-RU" sz="10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7211570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836712"/>
            <a:ext cx="7999040" cy="100811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1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dirty="0" smtClean="0">
                <a:solidFill>
                  <a:srgbClr val="7030A0"/>
                </a:solidFill>
                <a:effectLst/>
                <a:latin typeface="Meiryo" panose="020B0604030504040204" pitchFamily="34" charset="-128"/>
                <a:ea typeface="Meiryo" panose="020B0604030504040204" pitchFamily="34" charset="-128"/>
                <a:cs typeface="Meiryo" panose="020B0604030504040204" pitchFamily="34" charset="-128"/>
              </a:rPr>
              <a:t>Муниципальная </a:t>
            </a:r>
            <a:r>
              <a:rPr lang="ru-RU" sz="1800" b="1" dirty="0">
                <a:solidFill>
                  <a:srgbClr val="7030A0"/>
                </a:solidFill>
                <a:effectLst/>
                <a:latin typeface="Meiryo" panose="020B0604030504040204" pitchFamily="34" charset="-128"/>
                <a:ea typeface="Meiryo" panose="020B0604030504040204" pitchFamily="34" charset="-128"/>
                <a:cs typeface="Meiryo" panose="020B0604030504040204" pitchFamily="34" charset="-128"/>
              </a:rPr>
              <a:t>программа «Развитие </a:t>
            </a:r>
            <a:r>
              <a:rPr lang="ru-RU" sz="1800" b="1" dirty="0" smtClean="0">
                <a:solidFill>
                  <a:srgbClr val="7030A0"/>
                </a:solidFill>
                <a:effectLst/>
                <a:latin typeface="Meiryo" panose="020B0604030504040204" pitchFamily="34" charset="-128"/>
                <a:ea typeface="Meiryo" panose="020B0604030504040204" pitchFamily="34" charset="-128"/>
                <a:cs typeface="Meiryo" panose="020B0604030504040204" pitchFamily="34" charset="-128"/>
              </a:rPr>
              <a:t>культуры  на 2023-2027 годы»</a:t>
            </a:r>
            <a:br>
              <a:rPr lang="ru-RU" sz="1800" b="1" dirty="0" smtClean="0">
                <a:solidFill>
                  <a:srgbClr val="7030A0"/>
                </a:solidFill>
                <a:effectLst/>
                <a:latin typeface="Meiryo" panose="020B0604030504040204" pitchFamily="34" charset="-128"/>
                <a:ea typeface="Meiryo" panose="020B0604030504040204" pitchFamily="34" charset="-128"/>
                <a:cs typeface="Meiryo" panose="020B0604030504040204" pitchFamily="34" charset="-128"/>
              </a:rPr>
            </a:br>
            <a:r>
              <a:rPr lang="ru-RU" sz="18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</a:t>
            </a:r>
            <a:r>
              <a:rPr lang="ru-RU" sz="1800" b="1" dirty="0" smtClean="0">
                <a:solidFill>
                  <a:srgbClr val="00B05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ель </a:t>
            </a:r>
            <a:r>
              <a:rPr lang="ru-RU" sz="1800" b="1" dirty="0">
                <a:solidFill>
                  <a:srgbClr val="00B05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программы </a:t>
            </a:r>
            <a:r>
              <a:rPr lang="ru-RU" sz="1800" b="1" dirty="0" smtClean="0">
                <a:solidFill>
                  <a:srgbClr val="00B05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- обеспечение </a:t>
            </a:r>
            <a:r>
              <a:rPr lang="ru-RU" sz="1800" b="1" dirty="0">
                <a:solidFill>
                  <a:srgbClr val="00B05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творческого и культурного развития личности, участия населения в культурной жизни Семейкинского сельского </a:t>
            </a:r>
            <a:r>
              <a:rPr lang="ru-RU" sz="1800" b="1" dirty="0" smtClean="0">
                <a:solidFill>
                  <a:srgbClr val="00B05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поселения</a:t>
            </a:r>
            <a:r>
              <a:rPr lang="ru-RU" sz="1800" b="1" dirty="0" smtClean="0">
                <a:solidFill>
                  <a:srgbClr val="0000CC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b="1" dirty="0" smtClean="0">
                <a:solidFill>
                  <a:srgbClr val="0000CC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Целевые индикаторы (показатели) реализации Программы</a:t>
            </a:r>
            <a:endParaRPr lang="ru-RU" sz="14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28459204"/>
              </p:ext>
            </p:extLst>
          </p:nvPr>
        </p:nvGraphicFramePr>
        <p:xfrm>
          <a:off x="251520" y="2060848"/>
          <a:ext cx="8784976" cy="4550858"/>
        </p:xfrm>
        <a:graphic>
          <a:graphicData uri="http://schemas.openxmlformats.org/drawingml/2006/table">
            <a:tbl>
              <a:tblPr firstRow="1" bandRow="1">
                <a:tableStyleId>{18603FDC-E32A-4AB5-989C-0864C3EAD2B8}</a:tableStyleId>
              </a:tblPr>
              <a:tblGrid>
                <a:gridCol w="326753"/>
                <a:gridCol w="4281760"/>
                <a:gridCol w="504056"/>
                <a:gridCol w="720080"/>
                <a:gridCol w="792088"/>
                <a:gridCol w="792088"/>
                <a:gridCol w="792088"/>
                <a:gridCol w="576063"/>
              </a:tblGrid>
              <a:tr h="288032">
                <a:tc rowSpan="2">
                  <a:txBody>
                    <a:bodyPr/>
                    <a:lstStyle/>
                    <a:p>
                      <a:r>
                        <a:rPr lang="ru-RU" sz="1100" b="1" dirty="0" smtClean="0">
                          <a:solidFill>
                            <a:schemeClr val="tx1"/>
                          </a:solidFill>
                        </a:rPr>
                        <a:t>№ п/п</a:t>
                      </a:r>
                      <a:endParaRPr lang="ru-RU" sz="11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dirty="0" smtClean="0">
                          <a:solidFill>
                            <a:schemeClr val="tx1"/>
                          </a:solidFill>
                          <a:effectLst/>
                        </a:rPr>
                        <a:t>Показатели</a:t>
                      </a:r>
                    </a:p>
                    <a:p>
                      <a:endParaRPr lang="ru-RU" sz="12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1"/>
                          </a:solidFill>
                          <a:effectLst/>
                        </a:rPr>
                        <a:t>Ед.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1"/>
                          </a:solidFill>
                          <a:effectLst/>
                        </a:rPr>
                        <a:t>изм.</a:t>
                      </a:r>
                      <a:endParaRPr lang="ru-RU" sz="12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1"/>
                          </a:solidFill>
                          <a:effectLst/>
                        </a:rPr>
                        <a:t>Значение показателя (индикатора)</a:t>
                      </a:r>
                      <a:endParaRPr lang="ru-RU" sz="12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216024">
                <a:tc vMerge="1">
                  <a:txBody>
                    <a:bodyPr/>
                    <a:lstStyle/>
                    <a:p>
                      <a:endParaRPr lang="ru-RU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tx1">
                        <a:lumMod val="9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tx1">
                        <a:lumMod val="9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 smtClean="0">
                          <a:solidFill>
                            <a:schemeClr val="tx1"/>
                          </a:solidFill>
                          <a:effectLst/>
                        </a:rPr>
                        <a:t>2023</a:t>
                      </a:r>
                      <a:endParaRPr lang="ru-RU" sz="11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 smtClean="0">
                          <a:solidFill>
                            <a:schemeClr val="tx1"/>
                          </a:solidFill>
                          <a:effectLst/>
                        </a:rPr>
                        <a:t>2024</a:t>
                      </a:r>
                      <a:endParaRPr lang="ru-RU" sz="11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 smtClean="0">
                          <a:solidFill>
                            <a:schemeClr val="tx1"/>
                          </a:solidFill>
                          <a:effectLst/>
                        </a:rPr>
                        <a:t>2025</a:t>
                      </a:r>
                      <a:endParaRPr lang="ru-RU" sz="11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 smtClean="0">
                          <a:solidFill>
                            <a:schemeClr val="tx1"/>
                          </a:solidFill>
                          <a:effectLst/>
                        </a:rPr>
                        <a:t>2026</a:t>
                      </a:r>
                      <a:endParaRPr lang="ru-RU" sz="11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 smtClean="0">
                          <a:solidFill>
                            <a:schemeClr val="tx1"/>
                          </a:solidFill>
                          <a:effectLst/>
                        </a:rPr>
                        <a:t>2027</a:t>
                      </a:r>
                      <a:endParaRPr lang="ru-RU" sz="11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43139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  <a:endParaRPr lang="ru-RU" sz="12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anose="020F0502020204030204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21590"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03505" algn="l"/>
                        </a:tabLst>
                      </a:pPr>
                      <a:r>
                        <a:rPr lang="ru-RU" sz="1100" b="1" kern="1200" dirty="0" smtClean="0">
                          <a:solidFill>
                            <a:schemeClr val="tx1"/>
                          </a:solidFill>
                          <a:effectLst/>
                        </a:rPr>
                        <a:t>Охват населения </a:t>
                      </a:r>
                      <a:r>
                        <a:rPr lang="ru-RU" sz="1100" b="1" kern="1200" dirty="0" err="1" smtClean="0">
                          <a:solidFill>
                            <a:schemeClr val="tx1"/>
                          </a:solidFill>
                          <a:effectLst/>
                        </a:rPr>
                        <a:t>Семейкинского</a:t>
                      </a:r>
                      <a:r>
                        <a:rPr lang="ru-RU" sz="1100" b="1" kern="1200" dirty="0" smtClean="0">
                          <a:solidFill>
                            <a:schemeClr val="tx1"/>
                          </a:solidFill>
                          <a:effectLst/>
                        </a:rPr>
                        <a:t> сельского поселения услугами учреждений культуры в расчете на 1 тысячу</a:t>
                      </a:r>
                      <a:endParaRPr lang="ru-RU" sz="11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anose="020F0502020204030204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1"/>
                          </a:solidFill>
                          <a:effectLst/>
                        </a:rPr>
                        <a:t>%</a:t>
                      </a:r>
                      <a:endParaRPr lang="ru-RU" sz="12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chemeClr val="tx1"/>
                          </a:solidFill>
                          <a:effectLst/>
                        </a:rPr>
                        <a:t>45</a:t>
                      </a:r>
                      <a:endParaRPr lang="ru-RU" sz="12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anose="020F0502020204030204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chemeClr val="tx1"/>
                          </a:solidFill>
                          <a:effectLst/>
                        </a:rPr>
                        <a:t>45</a:t>
                      </a:r>
                      <a:endParaRPr lang="ru-RU" sz="12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anose="020F0502020204030204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chemeClr val="tx1"/>
                          </a:solidFill>
                          <a:effectLst/>
                        </a:rPr>
                        <a:t>50</a:t>
                      </a:r>
                      <a:endParaRPr lang="ru-RU" sz="12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anose="020F0502020204030204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chemeClr val="tx1"/>
                          </a:solidFill>
                          <a:effectLst/>
                        </a:rPr>
                        <a:t>55</a:t>
                      </a:r>
                      <a:endParaRPr lang="ru-RU" sz="12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anose="020F0502020204030204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chemeClr val="tx1"/>
                          </a:solidFill>
                          <a:effectLst/>
                        </a:rPr>
                        <a:t>55</a:t>
                      </a:r>
                      <a:endParaRPr lang="ru-RU" sz="12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anose="020F0502020204030204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29747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endParaRPr lang="ru-RU" sz="12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anose="020F0502020204030204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ru-RU" sz="1100" b="1" kern="1200" dirty="0" smtClean="0">
                          <a:solidFill>
                            <a:schemeClr val="tx1"/>
                          </a:solidFill>
                          <a:effectLst/>
                        </a:rPr>
                        <a:t>Количество культурно-массовых и досуговых мероприятий</a:t>
                      </a:r>
                      <a:endParaRPr lang="ru-RU" sz="11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anose="020F0502020204030204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chemeClr val="tx1"/>
                          </a:solidFill>
                          <a:effectLst/>
                        </a:rPr>
                        <a:t>ед.</a:t>
                      </a:r>
                      <a:endParaRPr lang="ru-RU" sz="12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anose="020F0502020204030204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chemeClr val="tx1"/>
                          </a:solidFill>
                          <a:effectLst/>
                        </a:rPr>
                        <a:t>216</a:t>
                      </a:r>
                      <a:endParaRPr lang="ru-RU" sz="12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anose="020F0502020204030204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chemeClr val="tx1"/>
                          </a:solidFill>
                          <a:effectLst/>
                        </a:rPr>
                        <a:t>217</a:t>
                      </a:r>
                      <a:endParaRPr lang="ru-RU" sz="12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anose="020F0502020204030204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chemeClr val="tx1"/>
                          </a:solidFill>
                          <a:effectLst/>
                        </a:rPr>
                        <a:t>218</a:t>
                      </a:r>
                      <a:endParaRPr lang="ru-RU" sz="12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anose="020F0502020204030204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chemeClr val="tx1"/>
                          </a:solidFill>
                          <a:effectLst/>
                        </a:rPr>
                        <a:t>220</a:t>
                      </a:r>
                      <a:endParaRPr lang="ru-RU" sz="12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anose="020F0502020204030204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chemeClr val="tx1"/>
                          </a:solidFill>
                          <a:effectLst/>
                        </a:rPr>
                        <a:t>220</a:t>
                      </a:r>
                      <a:endParaRPr lang="ru-RU" sz="12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anose="020F0502020204030204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44621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chemeClr val="tx1"/>
                          </a:solidFill>
                          <a:effectLst/>
                        </a:rPr>
                        <a:t>3</a:t>
                      </a:r>
                      <a:endParaRPr lang="ru-RU" sz="12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anose="020F0502020204030204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21590"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9230" algn="l"/>
                        </a:tabLst>
                      </a:pPr>
                      <a:r>
                        <a:rPr lang="ru-RU" sz="1100" b="1" kern="1200" dirty="0" smtClean="0">
                          <a:solidFill>
                            <a:schemeClr val="tx1"/>
                          </a:solidFill>
                          <a:effectLst/>
                        </a:rPr>
                        <a:t>Количество социально-значимых мероприятий, посвященных памятным и юбилейным датам</a:t>
                      </a:r>
                      <a:endParaRPr lang="ru-RU" sz="11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anose="020F0502020204030204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chemeClr val="tx1"/>
                          </a:solidFill>
                          <a:effectLst/>
                        </a:rPr>
                        <a:t>ед.</a:t>
                      </a:r>
                      <a:endParaRPr lang="ru-RU" sz="12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anose="020F0502020204030204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chemeClr val="tx1"/>
                          </a:solidFill>
                          <a:effectLst/>
                        </a:rPr>
                        <a:t>50</a:t>
                      </a:r>
                      <a:endParaRPr lang="ru-RU" sz="12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anose="020F0502020204030204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chemeClr val="tx1"/>
                          </a:solidFill>
                          <a:effectLst/>
                        </a:rPr>
                        <a:t>50</a:t>
                      </a:r>
                      <a:endParaRPr lang="ru-RU" sz="12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anose="020F0502020204030204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chemeClr val="tx1"/>
                          </a:solidFill>
                          <a:effectLst/>
                        </a:rPr>
                        <a:t>52</a:t>
                      </a:r>
                      <a:endParaRPr lang="ru-RU" sz="12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anose="020F0502020204030204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chemeClr val="tx1"/>
                          </a:solidFill>
                          <a:effectLst/>
                        </a:rPr>
                        <a:t>54</a:t>
                      </a:r>
                      <a:endParaRPr lang="ru-RU" sz="12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anose="020F0502020204030204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chemeClr val="tx1"/>
                          </a:solidFill>
                          <a:effectLst/>
                        </a:rPr>
                        <a:t>54</a:t>
                      </a:r>
                      <a:endParaRPr lang="ru-RU" sz="12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anose="020F0502020204030204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594951"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kern="1200" dirty="0" smtClean="0">
                          <a:solidFill>
                            <a:schemeClr val="tx1"/>
                          </a:solidFill>
                          <a:effectLst/>
                        </a:rPr>
                        <a:t>Количество созданных, (реконструированных) и капитально отремонтированных культурно-досуговых учреждений в сельской местности</a:t>
                      </a:r>
                      <a:endParaRPr lang="ru-RU" sz="11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anose="020F0502020204030204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1"/>
                          </a:solidFill>
                          <a:effectLst/>
                        </a:rPr>
                        <a:t>ед.</a:t>
                      </a:r>
                      <a:endParaRPr lang="ru-RU" sz="12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  <a:endParaRPr lang="ru-RU" sz="12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anose="020F0502020204030204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  <a:endParaRPr lang="ru-RU" sz="12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anose="020F0502020204030204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  <a:endParaRPr lang="ru-RU" sz="12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anose="020F0502020204030204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  <a:endParaRPr lang="ru-RU" sz="12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anose="020F0502020204030204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  <a:endParaRPr lang="ru-RU" sz="12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anose="020F0502020204030204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594951"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solidFill>
                            <a:schemeClr val="tx1"/>
                          </a:solidFill>
                        </a:rPr>
                        <a:t>5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kern="1200" dirty="0" smtClean="0">
                          <a:solidFill>
                            <a:schemeClr val="tx1"/>
                          </a:solidFill>
                          <a:effectLst/>
                        </a:rPr>
                        <a:t>Доля учреждений культуры </a:t>
                      </a:r>
                      <a:r>
                        <a:rPr lang="ru-RU" sz="1100" b="1" kern="1200" dirty="0" err="1" smtClean="0">
                          <a:solidFill>
                            <a:schemeClr val="tx1"/>
                          </a:solidFill>
                          <a:effectLst/>
                        </a:rPr>
                        <a:t>Семейкинского</a:t>
                      </a:r>
                      <a:r>
                        <a:rPr lang="ru-RU" sz="1100" b="1" kern="1200" dirty="0" smtClean="0">
                          <a:solidFill>
                            <a:schemeClr val="tx1"/>
                          </a:solidFill>
                          <a:effectLst/>
                        </a:rPr>
                        <a:t>  сельского поселения, в которых внедрены информационно-коммуникационные технологии для доступности информации об услугах сферы культуры</a:t>
                      </a:r>
                      <a:endParaRPr lang="ru-RU" sz="11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anose="020F0502020204030204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chemeClr val="tx1"/>
                          </a:solidFill>
                          <a:effectLst/>
                        </a:rPr>
                        <a:t>%</a:t>
                      </a:r>
                      <a:endParaRPr lang="ru-RU" sz="12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anose="020F0502020204030204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chemeClr val="tx1"/>
                          </a:solidFill>
                          <a:effectLst/>
                        </a:rPr>
                        <a:t>60</a:t>
                      </a:r>
                      <a:endParaRPr lang="ru-RU" sz="12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anose="020F0502020204030204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chemeClr val="tx1"/>
                          </a:solidFill>
                          <a:effectLst/>
                        </a:rPr>
                        <a:t>60</a:t>
                      </a:r>
                      <a:endParaRPr lang="ru-RU" sz="12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anose="020F0502020204030204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chemeClr val="tx1"/>
                          </a:solidFill>
                          <a:effectLst/>
                        </a:rPr>
                        <a:t>60</a:t>
                      </a:r>
                      <a:endParaRPr lang="ru-RU" sz="12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anose="020F0502020204030204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chemeClr val="tx1"/>
                          </a:solidFill>
                          <a:effectLst/>
                        </a:rPr>
                        <a:t>60</a:t>
                      </a:r>
                      <a:endParaRPr lang="ru-RU" sz="12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anose="020F0502020204030204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chemeClr val="tx1"/>
                          </a:solidFill>
                          <a:effectLst/>
                        </a:rPr>
                        <a:t>60</a:t>
                      </a:r>
                      <a:endParaRPr lang="ru-RU" sz="12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anose="020F0502020204030204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520582"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solidFill>
                            <a:schemeClr val="tx1"/>
                          </a:solidFill>
                        </a:rPr>
                        <a:t>6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kern="1200" dirty="0" smtClean="0">
                          <a:solidFill>
                            <a:schemeClr val="tx1"/>
                          </a:solidFill>
                          <a:effectLst/>
                        </a:rPr>
                        <a:t>Доля работников сферы культуры </a:t>
                      </a:r>
                      <a:r>
                        <a:rPr lang="ru-RU" sz="1100" b="1" kern="1200" dirty="0" err="1" smtClean="0">
                          <a:solidFill>
                            <a:schemeClr val="tx1"/>
                          </a:solidFill>
                          <a:effectLst/>
                        </a:rPr>
                        <a:t>Семейкинского</a:t>
                      </a:r>
                      <a:r>
                        <a:rPr lang="ru-RU" sz="1100" b="1" kern="1200" dirty="0" smtClean="0">
                          <a:solidFill>
                            <a:schemeClr val="tx1"/>
                          </a:solidFill>
                          <a:effectLst/>
                        </a:rPr>
                        <a:t>  сельского поселения, повысивших квалификацию и получивших методическую помощь</a:t>
                      </a:r>
                      <a:endParaRPr lang="ru-RU" sz="11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anose="020F0502020204030204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chemeClr val="tx1"/>
                          </a:solidFill>
                          <a:effectLst/>
                        </a:rPr>
                        <a:t>%</a:t>
                      </a:r>
                      <a:endParaRPr lang="ru-RU" sz="12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anose="020F0502020204030204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190500" indent="-16954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chemeClr val="tx1"/>
                          </a:solidFill>
                          <a:effectLst/>
                        </a:rPr>
                        <a:t>70</a:t>
                      </a:r>
                      <a:endParaRPr lang="ru-RU" sz="12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190500" indent="-16954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chemeClr val="tx1"/>
                          </a:solidFill>
                          <a:effectLst/>
                        </a:rPr>
                        <a:t>80</a:t>
                      </a:r>
                      <a:endParaRPr lang="ru-RU" sz="12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anose="020F0502020204030204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190500" indent="-16954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chemeClr val="tx1"/>
                          </a:solidFill>
                          <a:effectLst/>
                        </a:rPr>
                        <a:t>85</a:t>
                      </a:r>
                      <a:endParaRPr lang="ru-RU" sz="12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anose="020F0502020204030204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190500" indent="-16954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chemeClr val="tx1"/>
                          </a:solidFill>
                          <a:effectLst/>
                        </a:rPr>
                        <a:t>90</a:t>
                      </a:r>
                      <a:endParaRPr lang="ru-RU" sz="12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anose="020F0502020204030204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190500" indent="-16954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chemeClr val="tx1"/>
                          </a:solidFill>
                          <a:effectLst/>
                        </a:rPr>
                        <a:t>90</a:t>
                      </a:r>
                      <a:endParaRPr lang="ru-RU" sz="12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anose="020F0502020204030204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669320"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solidFill>
                            <a:schemeClr val="tx1"/>
                          </a:solidFill>
                        </a:rPr>
                        <a:t>7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kern="1200" dirty="0" smtClean="0">
                          <a:solidFill>
                            <a:schemeClr val="tx1"/>
                          </a:solidFill>
                          <a:effectLst/>
                        </a:rPr>
                        <a:t>Достижение уровня средней заработной платы работников муниципального учреждения культуры в сфере культуры в Ивановской области</a:t>
                      </a:r>
                      <a:endParaRPr lang="ru-RU" sz="11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anose="020F0502020204030204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chemeClr val="tx1"/>
                          </a:solidFill>
                          <a:effectLst/>
                        </a:rPr>
                        <a:t>Руб.</a:t>
                      </a:r>
                      <a:endParaRPr lang="ru-RU" sz="12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anose="020F0502020204030204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ru-RU" sz="1200" b="1" kern="1200" dirty="0" smtClean="0">
                          <a:solidFill>
                            <a:schemeClr val="tx1"/>
                          </a:solidFill>
                          <a:effectLst/>
                        </a:rPr>
                        <a:t>29756,0</a:t>
                      </a:r>
                      <a:endParaRPr lang="ru-RU" sz="12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anose="020F0502020204030204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chemeClr val="tx1"/>
                          </a:solidFill>
                          <a:effectLst/>
                        </a:rPr>
                        <a:t>35809,0</a:t>
                      </a:r>
                      <a:endParaRPr lang="ru-RU" sz="12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anose="020F0502020204030204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Ctr="1"/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anose="020F0502020204030204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Ctr="1"/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anose="020F0502020204030204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Ctr="1"/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anose="020F0502020204030204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Ctr="1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86913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353642"/>
            <a:ext cx="8355067" cy="208823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16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dirty="0" smtClean="0">
                <a:solidFill>
                  <a:srgbClr val="7030A0"/>
                </a:solidFill>
                <a:effectLst/>
                <a:latin typeface="Meiryo" panose="020B0604030504040204" pitchFamily="34" charset="-128"/>
                <a:ea typeface="Meiryo" panose="020B0604030504040204" pitchFamily="34" charset="-128"/>
                <a:cs typeface="Meiryo" panose="020B0604030504040204" pitchFamily="34" charset="-128"/>
              </a:rPr>
              <a:t>Муниципальная программа</a:t>
            </a:r>
            <a:br>
              <a:rPr lang="ru-RU" sz="1800" b="1" dirty="0" smtClean="0">
                <a:solidFill>
                  <a:srgbClr val="7030A0"/>
                </a:solidFill>
                <a:effectLst/>
                <a:latin typeface="Meiryo" panose="020B0604030504040204" pitchFamily="34" charset="-128"/>
                <a:ea typeface="Meiryo" panose="020B0604030504040204" pitchFamily="34" charset="-128"/>
                <a:cs typeface="Meiryo" panose="020B0604030504040204" pitchFamily="34" charset="-128"/>
              </a:rPr>
            </a:br>
            <a:r>
              <a:rPr lang="ru-RU" sz="1800" b="1" dirty="0" smtClean="0">
                <a:solidFill>
                  <a:srgbClr val="7030A0"/>
                </a:solidFill>
                <a:effectLst/>
                <a:latin typeface="Meiryo" panose="020B0604030504040204" pitchFamily="34" charset="-128"/>
                <a:ea typeface="Meiryo" panose="020B0604030504040204" pitchFamily="34" charset="-128"/>
                <a:cs typeface="Meiryo" panose="020B0604030504040204" pitchFamily="34" charset="-128"/>
              </a:rPr>
              <a:t>«Совершенствование муниципального управления</a:t>
            </a:r>
            <a:br>
              <a:rPr lang="ru-RU" sz="1800" b="1" dirty="0" smtClean="0">
                <a:solidFill>
                  <a:srgbClr val="7030A0"/>
                </a:solidFill>
                <a:effectLst/>
                <a:latin typeface="Meiryo" panose="020B0604030504040204" pitchFamily="34" charset="-128"/>
                <a:ea typeface="Meiryo" panose="020B0604030504040204" pitchFamily="34" charset="-128"/>
                <a:cs typeface="Meiryo" panose="020B0604030504040204" pitchFamily="34" charset="-128"/>
              </a:rPr>
            </a:br>
            <a:r>
              <a:rPr lang="ru-RU" sz="1800" b="1" dirty="0" smtClean="0">
                <a:solidFill>
                  <a:srgbClr val="7030A0"/>
                </a:solidFill>
                <a:effectLst/>
                <a:latin typeface="Meiryo" panose="020B0604030504040204" pitchFamily="34" charset="-128"/>
                <a:ea typeface="Meiryo" panose="020B0604030504040204" pitchFamily="34" charset="-128"/>
                <a:cs typeface="Meiryo" panose="020B0604030504040204" pitchFamily="34" charset="-128"/>
              </a:rPr>
              <a:t>Семейкинского сельского поселения на 2023-2027 </a:t>
            </a:r>
            <a:r>
              <a:rPr lang="ru-RU" sz="1800" b="1" dirty="0">
                <a:solidFill>
                  <a:srgbClr val="7030A0"/>
                </a:solidFill>
                <a:effectLst/>
                <a:latin typeface="Meiryo" panose="020B0604030504040204" pitchFamily="34" charset="-128"/>
                <a:ea typeface="Meiryo" panose="020B0604030504040204" pitchFamily="34" charset="-128"/>
                <a:cs typeface="Meiryo" panose="020B0604030504040204" pitchFamily="34" charset="-128"/>
              </a:rPr>
              <a:t>годы</a:t>
            </a:r>
            <a:r>
              <a:rPr lang="ru-RU" sz="1800" b="1" dirty="0" smtClean="0">
                <a:solidFill>
                  <a:srgbClr val="7030A0"/>
                </a:solidFill>
                <a:effectLst/>
                <a:latin typeface="Meiryo" panose="020B0604030504040204" pitchFamily="34" charset="-128"/>
                <a:ea typeface="Meiryo" panose="020B0604030504040204" pitchFamily="34" charset="-128"/>
                <a:cs typeface="Meiryo" panose="020B0604030504040204" pitchFamily="34" charset="-128"/>
              </a:rPr>
              <a:t>»</a:t>
            </a:r>
            <a:r>
              <a:rPr lang="ru-RU" sz="1800" b="1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b="1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</a:t>
            </a:r>
            <a:r>
              <a:rPr lang="ru-RU" sz="1800" b="1" dirty="0" smtClean="0">
                <a:solidFill>
                  <a:srgbClr val="00B05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ель </a:t>
            </a:r>
            <a:r>
              <a:rPr lang="ru-RU" sz="1800" b="1" dirty="0">
                <a:solidFill>
                  <a:srgbClr val="00B05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программы являются создание оптимальных условий для развития, совершенствования и повышения эффективности деятельности органов местного самоуправления и обеспечение реализации органами местного самоуправления переданных государственных </a:t>
            </a:r>
            <a:r>
              <a:rPr lang="ru-RU" sz="1800" b="1" dirty="0" smtClean="0">
                <a:solidFill>
                  <a:srgbClr val="00B05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полномочий</a:t>
            </a:r>
            <a:r>
              <a:rPr lang="ru-RU" sz="1800" b="1" dirty="0" smtClean="0">
                <a:solidFill>
                  <a:srgbClr val="0000CC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b="1" dirty="0" smtClean="0">
                <a:solidFill>
                  <a:srgbClr val="0000CC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Целевые индикаторы (показатели) реализации Программы</a:t>
            </a:r>
            <a:endParaRPr lang="ru-RU" sz="16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9" name="Объект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12518336"/>
              </p:ext>
            </p:extLst>
          </p:nvPr>
        </p:nvGraphicFramePr>
        <p:xfrm>
          <a:off x="29220" y="2564904"/>
          <a:ext cx="8981157" cy="4123392"/>
        </p:xfrm>
        <a:graphic>
          <a:graphicData uri="http://schemas.openxmlformats.org/drawingml/2006/table">
            <a:tbl>
              <a:tblPr>
                <a:tableStyleId>{18603FDC-E32A-4AB5-989C-0864C3EAD2B8}</a:tableStyleId>
              </a:tblPr>
              <a:tblGrid>
                <a:gridCol w="5236740"/>
                <a:gridCol w="864096"/>
                <a:gridCol w="720080"/>
                <a:gridCol w="720080"/>
                <a:gridCol w="792088"/>
                <a:gridCol w="648073"/>
              </a:tblGrid>
              <a:tr h="176667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1"/>
                          </a:solidFill>
                          <a:effectLst/>
                        </a:rPr>
                        <a:t>Показатели</a:t>
                      </a:r>
                      <a:endParaRPr lang="ru-RU" sz="12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740" marR="31740" marT="0" marB="0"/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1"/>
                          </a:solidFill>
                          <a:effectLst/>
                        </a:rPr>
                        <a:t>Значение показателя</a:t>
                      </a:r>
                      <a:endParaRPr lang="ru-RU" sz="12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740" marR="31740" marT="0" marB="0"/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740" marR="31740" marT="0" marB="0"/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740" marR="3174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740" marR="3174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740" marR="31740" marT="0" marB="0"/>
                </a:tc>
              </a:tr>
              <a:tr h="25737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chemeClr val="tx1"/>
                          </a:solidFill>
                          <a:effectLst/>
                        </a:rPr>
                        <a:t>2023 год</a:t>
                      </a:r>
                      <a:endParaRPr lang="ru-RU" sz="12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740" marR="31740" marT="0" marB="0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dirty="0" smtClean="0">
                          <a:solidFill>
                            <a:schemeClr val="tx1"/>
                          </a:solidFill>
                          <a:effectLst/>
                        </a:rPr>
                        <a:t>2024 год</a:t>
                      </a:r>
                      <a:endParaRPr lang="ru-RU" sz="12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740" marR="31740" marT="0" marB="0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dirty="0" smtClean="0">
                          <a:solidFill>
                            <a:schemeClr val="tx1"/>
                          </a:solidFill>
                          <a:effectLst/>
                        </a:rPr>
                        <a:t>2025 год</a:t>
                      </a:r>
                      <a:endParaRPr lang="ru-RU" sz="12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740" marR="31740" marT="0" marB="0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dirty="0" smtClean="0">
                          <a:solidFill>
                            <a:schemeClr val="tx1"/>
                          </a:solidFill>
                          <a:effectLst/>
                        </a:rPr>
                        <a:t>2026</a:t>
                      </a:r>
                      <a:endParaRPr lang="ru-RU" sz="12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740" marR="31740" marT="0" marB="0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dirty="0" smtClean="0">
                          <a:solidFill>
                            <a:schemeClr val="tx1"/>
                          </a:solidFill>
                          <a:effectLst/>
                        </a:rPr>
                        <a:t>2027</a:t>
                      </a:r>
                      <a:endParaRPr lang="ru-RU" sz="12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740" marR="31740" marT="0" marB="0"/>
                </a:tc>
              </a:tr>
              <a:tr h="20316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  <a:endParaRPr lang="ru-RU" sz="12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740" marR="3174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endParaRPr lang="ru-RU" sz="12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740" marR="3174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chemeClr val="tx1"/>
                          </a:solidFill>
                          <a:effectLst/>
                        </a:rPr>
                        <a:t>3</a:t>
                      </a:r>
                      <a:endParaRPr lang="ru-RU" sz="12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740" marR="3174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chemeClr val="tx1"/>
                          </a:solidFill>
                          <a:effectLst/>
                        </a:rPr>
                        <a:t>4</a:t>
                      </a:r>
                      <a:endParaRPr lang="ru-RU" sz="12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740" marR="3174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chemeClr val="tx1"/>
                          </a:solidFill>
                          <a:effectLst/>
                        </a:rPr>
                        <a:t>5</a:t>
                      </a:r>
                      <a:endParaRPr lang="ru-RU" sz="12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740" marR="3174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chemeClr val="tx1"/>
                          </a:solidFill>
                          <a:effectLst/>
                        </a:rPr>
                        <a:t>6</a:t>
                      </a:r>
                      <a:endParaRPr lang="ru-RU" sz="12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740" marR="31740" marT="0" marB="0"/>
                </a:tc>
              </a:tr>
              <a:tr h="63157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1"/>
                          </a:solidFill>
                          <a:effectLst/>
                        </a:rPr>
                        <a:t>Количество обращений граждан в администрацию Семейкинского сельского поселения, рассмотренных с нарушением сроков, установленных действующим законодательством</a:t>
                      </a:r>
                      <a:endParaRPr lang="ru-RU" sz="12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740" marR="3174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1"/>
                          </a:solidFill>
                          <a:effectLst/>
                        </a:rPr>
                        <a:t>0%</a:t>
                      </a:r>
                      <a:endParaRPr lang="ru-RU" sz="12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740" marR="3174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1"/>
                          </a:solidFill>
                          <a:effectLst/>
                        </a:rPr>
                        <a:t>0%</a:t>
                      </a:r>
                      <a:endParaRPr lang="ru-RU" sz="12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740" marR="3174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chemeClr val="tx1"/>
                          </a:solidFill>
                          <a:effectLst/>
                        </a:rPr>
                        <a:t>0%</a:t>
                      </a:r>
                      <a:endParaRPr lang="ru-RU" sz="12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740" marR="31740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dirty="0" smtClean="0">
                          <a:solidFill>
                            <a:schemeClr val="tx1"/>
                          </a:solidFill>
                          <a:effectLst/>
                        </a:rPr>
                        <a:t>0%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2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740" marR="3174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chemeClr val="tx1"/>
                          </a:solidFill>
                          <a:effectLst/>
                        </a:rPr>
                        <a:t>0%</a:t>
                      </a:r>
                      <a:endParaRPr lang="ru-RU" sz="12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740" marR="31740" marT="0" marB="0"/>
                </a:tc>
              </a:tr>
              <a:tr h="60950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1"/>
                          </a:solidFill>
                          <a:effectLst/>
                        </a:rPr>
                        <a:t>Соответствие муниципальных правовых актов действующему законодательству по результатам проверки контрольно-надзорных органов</a:t>
                      </a:r>
                      <a:endParaRPr lang="ru-RU" sz="12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740" marR="3174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1"/>
                          </a:solidFill>
                          <a:effectLst/>
                        </a:rPr>
                        <a:t>100 %</a:t>
                      </a:r>
                      <a:endParaRPr lang="ru-RU" sz="12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740" marR="3174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1"/>
                          </a:solidFill>
                          <a:effectLst/>
                        </a:rPr>
                        <a:t>100 %</a:t>
                      </a:r>
                      <a:endParaRPr lang="ru-RU" sz="12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740" marR="3174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chemeClr val="tx1"/>
                          </a:solidFill>
                          <a:effectLst/>
                        </a:rPr>
                        <a:t>100%</a:t>
                      </a:r>
                      <a:endParaRPr lang="ru-RU" sz="12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740" marR="31740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dirty="0" smtClean="0">
                          <a:solidFill>
                            <a:schemeClr val="tx1"/>
                          </a:solidFill>
                          <a:effectLst/>
                        </a:rPr>
                        <a:t>100%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2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740" marR="3174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chemeClr val="tx1"/>
                          </a:solidFill>
                          <a:effectLst/>
                        </a:rPr>
                        <a:t>100%</a:t>
                      </a:r>
                      <a:endParaRPr lang="ru-RU" sz="12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740" marR="31740" marT="0" marB="0"/>
                </a:tc>
              </a:tr>
              <a:tr h="41075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1"/>
                          </a:solidFill>
                          <a:effectLst/>
                        </a:rPr>
                        <a:t>Доля муниципальных служащих, соответствующих замещаемой должности по результатам аттестации</a:t>
                      </a:r>
                      <a:endParaRPr lang="ru-RU" sz="12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740" marR="3174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1"/>
                          </a:solidFill>
                          <a:effectLst/>
                        </a:rPr>
                        <a:t>100 %</a:t>
                      </a:r>
                      <a:endParaRPr lang="ru-RU" sz="12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740" marR="3174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1"/>
                          </a:solidFill>
                          <a:effectLst/>
                        </a:rPr>
                        <a:t>100 %</a:t>
                      </a:r>
                      <a:endParaRPr lang="ru-RU" sz="12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740" marR="3174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chemeClr val="tx1"/>
                          </a:solidFill>
                          <a:effectLst/>
                        </a:rPr>
                        <a:t>100%</a:t>
                      </a:r>
                      <a:endParaRPr lang="ru-RU" sz="12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740" marR="31740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dirty="0" smtClean="0">
                          <a:solidFill>
                            <a:schemeClr val="tx1"/>
                          </a:solidFill>
                          <a:effectLst/>
                        </a:rPr>
                        <a:t>100%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2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740" marR="3174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chemeClr val="tx1"/>
                          </a:solidFill>
                          <a:effectLst/>
                        </a:rPr>
                        <a:t>100%</a:t>
                      </a:r>
                      <a:endParaRPr lang="ru-RU" sz="12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740" marR="31740" marT="0" marB="0"/>
                </a:tc>
              </a:tr>
              <a:tr h="609503">
                <a:tc>
                  <a:txBody>
                    <a:bodyPr/>
                    <a:lstStyle/>
                    <a:p>
                      <a:pPr indent="444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1"/>
                          </a:solidFill>
                          <a:effectLst/>
                        </a:rPr>
                        <a:t>Доля муниципальных услуг, информацию по порядку предоставления которых можно получить в информационно-телекоммуникационной сети «Интернет»</a:t>
                      </a:r>
                      <a:endParaRPr lang="ru-RU" sz="12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740" marR="31740" marT="0" marB="0"/>
                </a:tc>
                <a:tc>
                  <a:txBody>
                    <a:bodyPr/>
                    <a:lstStyle/>
                    <a:p>
                      <a:pPr marR="6477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1"/>
                          </a:solidFill>
                          <a:effectLst/>
                        </a:rPr>
                        <a:t>100 %</a:t>
                      </a:r>
                      <a:endParaRPr lang="ru-RU" sz="12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740" marR="31740" marT="0" marB="0"/>
                </a:tc>
                <a:tc>
                  <a:txBody>
                    <a:bodyPr/>
                    <a:lstStyle/>
                    <a:p>
                      <a:pPr marR="6477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1"/>
                          </a:solidFill>
                          <a:effectLst/>
                        </a:rPr>
                        <a:t>100 %</a:t>
                      </a:r>
                      <a:endParaRPr lang="ru-RU" sz="12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740" marR="31740" marT="0" marB="0"/>
                </a:tc>
                <a:tc>
                  <a:txBody>
                    <a:bodyPr/>
                    <a:lstStyle/>
                    <a:p>
                      <a:pPr marR="6477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chemeClr val="tx1"/>
                          </a:solidFill>
                          <a:effectLst/>
                        </a:rPr>
                        <a:t>100%</a:t>
                      </a:r>
                      <a:endParaRPr lang="ru-RU" sz="12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740" marR="31740" marT="0" marB="0"/>
                </a:tc>
                <a:tc>
                  <a:txBody>
                    <a:bodyPr/>
                    <a:lstStyle/>
                    <a:p>
                      <a:pPr marL="0" marR="6477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dirty="0" smtClean="0">
                          <a:solidFill>
                            <a:schemeClr val="tx1"/>
                          </a:solidFill>
                          <a:effectLst/>
                        </a:rPr>
                        <a:t>100%</a:t>
                      </a:r>
                    </a:p>
                    <a:p>
                      <a:pPr marR="6477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2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740" marR="31740" marT="0" marB="0"/>
                </a:tc>
                <a:tc>
                  <a:txBody>
                    <a:bodyPr/>
                    <a:lstStyle/>
                    <a:p>
                      <a:pPr marR="6477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chemeClr val="tx1"/>
                          </a:solidFill>
                          <a:effectLst/>
                        </a:rPr>
                        <a:t>100%</a:t>
                      </a:r>
                      <a:endParaRPr lang="ru-RU" sz="12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740" marR="31740" marT="0" marB="0"/>
                </a:tc>
              </a:tr>
              <a:tr h="42723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1"/>
                          </a:solidFill>
                          <a:effectLst/>
                        </a:rPr>
                        <a:t>Использование лицензионного программного обеспечения на рабочих местах администрации</a:t>
                      </a:r>
                      <a:endParaRPr lang="ru-RU" sz="12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740" marR="3174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1"/>
                          </a:solidFill>
                          <a:effectLst/>
                        </a:rPr>
                        <a:t>90 %</a:t>
                      </a:r>
                      <a:endParaRPr lang="ru-RU" sz="12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740" marR="31740" marT="0" marB="0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dirty="0" smtClean="0">
                          <a:solidFill>
                            <a:schemeClr val="tx1"/>
                          </a:solidFill>
                          <a:effectLst/>
                        </a:rPr>
                        <a:t>100 %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2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740" marR="3174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chemeClr val="tx1"/>
                          </a:solidFill>
                          <a:effectLst/>
                        </a:rPr>
                        <a:t>100%</a:t>
                      </a:r>
                      <a:endParaRPr lang="ru-RU" sz="12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740" marR="31740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dirty="0" smtClean="0">
                          <a:solidFill>
                            <a:schemeClr val="tx1"/>
                          </a:solidFill>
                          <a:effectLst/>
                        </a:rPr>
                        <a:t>100%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2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740" marR="3174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chemeClr val="tx1"/>
                          </a:solidFill>
                          <a:effectLst/>
                        </a:rPr>
                        <a:t>100%</a:t>
                      </a:r>
                      <a:endParaRPr lang="ru-RU" sz="12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740" marR="31740" marT="0" marB="0"/>
                </a:tc>
              </a:tr>
              <a:tr h="70667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1"/>
                          </a:solidFill>
                          <a:effectLst/>
                        </a:rPr>
                        <a:t>Доля электронного документооборота с применением электронной цифровой подписи в </a:t>
                      </a:r>
                      <a:r>
                        <a:rPr lang="ru-RU" sz="1200" b="1" spc="-10" dirty="0">
                          <a:solidFill>
                            <a:schemeClr val="tx1"/>
                          </a:solidFill>
                          <a:effectLst/>
                        </a:rPr>
                        <a:t>общем </a:t>
                      </a:r>
                      <a:r>
                        <a:rPr lang="ru-RU" sz="1200" b="1" dirty="0">
                          <a:solidFill>
                            <a:schemeClr val="tx1"/>
                          </a:solidFill>
                          <a:effectLst/>
                        </a:rPr>
                        <a:t>документообороте</a:t>
                      </a:r>
                      <a:endParaRPr lang="ru-RU" sz="12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740" marR="3174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1"/>
                          </a:solidFill>
                          <a:effectLst/>
                        </a:rPr>
                        <a:t>не менее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1"/>
                          </a:solidFill>
                          <a:effectLst/>
                        </a:rPr>
                        <a:t>80%</a:t>
                      </a:r>
                      <a:endParaRPr lang="ru-RU" sz="12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740" marR="3174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chemeClr val="tx1"/>
                          </a:solidFill>
                          <a:effectLst/>
                        </a:rPr>
                        <a:t>не менее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chemeClr val="tx1"/>
                          </a:solidFill>
                          <a:effectLst/>
                        </a:rPr>
                        <a:t>85%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2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740" marR="3174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chemeClr val="tx1"/>
                          </a:solidFill>
                          <a:effectLst/>
                        </a:rPr>
                        <a:t>не менее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chemeClr val="tx1"/>
                          </a:solidFill>
                          <a:effectLst/>
                        </a:rPr>
                        <a:t>85%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2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740" marR="3174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chemeClr val="tx1"/>
                          </a:solidFill>
                          <a:effectLst/>
                        </a:rPr>
                        <a:t>не менее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chemeClr val="tx1"/>
                          </a:solidFill>
                          <a:effectLst/>
                        </a:rPr>
                        <a:t>85%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2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740" marR="3174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chemeClr val="tx1"/>
                          </a:solidFill>
                          <a:effectLst/>
                        </a:rPr>
                        <a:t>не менее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chemeClr val="tx1"/>
                          </a:solidFill>
                          <a:effectLst/>
                        </a:rPr>
                        <a:t>85%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2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740" marR="31740" marT="0" marB="0"/>
                </a:tc>
              </a:tr>
            </a:tbl>
          </a:graphicData>
        </a:graphic>
      </p:graphicFrame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-8894058" y="61255"/>
            <a:ext cx="26122264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47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47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Сведения о целевых индикаторах (показателях) реализации Программы</a:t>
            </a:r>
            <a:endParaRPr kumimoji="0" lang="ru-RU" altLang="ru-RU" sz="9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47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" name="Rectangle 2"/>
          <p:cNvSpPr>
            <a:spLocks noChangeArrowheads="1"/>
          </p:cNvSpPr>
          <p:nvPr/>
        </p:nvSpPr>
        <p:spPr bwMode="auto">
          <a:xfrm>
            <a:off x="-3803723" y="43934"/>
            <a:ext cx="17375498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47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47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7653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2"/>
          <p:cNvSpPr>
            <a:spLocks noChangeArrowheads="1"/>
          </p:cNvSpPr>
          <p:nvPr/>
        </p:nvSpPr>
        <p:spPr bwMode="auto">
          <a:xfrm>
            <a:off x="-3803723" y="43934"/>
            <a:ext cx="17375498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47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47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19690678"/>
              </p:ext>
            </p:extLst>
          </p:nvPr>
        </p:nvGraphicFramePr>
        <p:xfrm>
          <a:off x="539552" y="1196752"/>
          <a:ext cx="8136904" cy="5472606"/>
        </p:xfrm>
        <a:graphic>
          <a:graphicData uri="http://schemas.openxmlformats.org/drawingml/2006/table">
            <a:tbl>
              <a:tblPr>
                <a:tableStyleId>{18603FDC-E32A-4AB5-989C-0864C3EAD2B8}</a:tableStyleId>
              </a:tblPr>
              <a:tblGrid>
                <a:gridCol w="3816424"/>
                <a:gridCol w="864096"/>
                <a:gridCol w="864096"/>
                <a:gridCol w="864096"/>
                <a:gridCol w="864096"/>
                <a:gridCol w="864096"/>
              </a:tblGrid>
              <a:tr h="103990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1"/>
                          </a:solidFill>
                          <a:effectLst/>
                        </a:rPr>
                        <a:t>Количество жалоб на качество и своевременность исполнение функций по обеспечению деятельности органов местного самоуправления</a:t>
                      </a:r>
                      <a:endParaRPr lang="ru-RU" sz="12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133" marR="2413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1"/>
                          </a:solidFill>
                          <a:effectLst/>
                        </a:rPr>
                        <a:t>не более 2</a:t>
                      </a:r>
                      <a:endParaRPr lang="ru-RU" sz="12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4133" marR="24133" marT="0" marB="0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dirty="0" smtClean="0">
                          <a:solidFill>
                            <a:schemeClr val="tx1"/>
                          </a:solidFill>
                          <a:effectLst/>
                        </a:rPr>
                        <a:t>не более 2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ru-RU" sz="12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4133" marR="24133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dirty="0" smtClean="0">
                          <a:solidFill>
                            <a:schemeClr val="tx1"/>
                          </a:solidFill>
                          <a:effectLst/>
                        </a:rPr>
                        <a:t>не более 2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ru-RU" sz="12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4133" marR="24133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dirty="0" smtClean="0">
                          <a:solidFill>
                            <a:schemeClr val="tx1"/>
                          </a:solidFill>
                          <a:effectLst/>
                        </a:rPr>
                        <a:t>не более 2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ru-RU" sz="12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4133" marR="24133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dirty="0" smtClean="0">
                          <a:solidFill>
                            <a:schemeClr val="tx1"/>
                          </a:solidFill>
                          <a:effectLst/>
                        </a:rPr>
                        <a:t>не более 2</a:t>
                      </a:r>
                      <a:endParaRPr lang="ru-RU" sz="1200" b="1" dirty="0" smtClean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4133" marR="24133" marT="0" marB="0"/>
                </a:tc>
              </a:tr>
              <a:tr h="55995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chemeClr val="tx1"/>
                          </a:solidFill>
                          <a:effectLst/>
                        </a:rPr>
                        <a:t>Доля исполненных заявок к общему количеству заявок</a:t>
                      </a:r>
                      <a:endParaRPr lang="ru-RU" sz="12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133" marR="2413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1"/>
                          </a:solidFill>
                          <a:effectLst/>
                        </a:rPr>
                        <a:t>97%</a:t>
                      </a:r>
                      <a:endParaRPr lang="ru-RU" sz="12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4133" marR="24133" marT="0" marB="0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dirty="0" smtClean="0">
                          <a:solidFill>
                            <a:schemeClr val="tx1"/>
                          </a:solidFill>
                          <a:effectLst/>
                        </a:rPr>
                        <a:t>98%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ru-RU" sz="12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4133" marR="24133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dirty="0" smtClean="0">
                          <a:solidFill>
                            <a:schemeClr val="tx1"/>
                          </a:solidFill>
                          <a:effectLst/>
                        </a:rPr>
                        <a:t>98%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ru-RU" sz="12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4133" marR="24133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dirty="0" smtClean="0">
                          <a:solidFill>
                            <a:schemeClr val="tx1"/>
                          </a:solidFill>
                          <a:effectLst/>
                        </a:rPr>
                        <a:t>98%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ru-RU" sz="12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4133" marR="24133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dirty="0" smtClean="0">
                          <a:solidFill>
                            <a:schemeClr val="tx1"/>
                          </a:solidFill>
                          <a:effectLst/>
                        </a:rPr>
                        <a:t>98%</a:t>
                      </a:r>
                      <a:endParaRPr lang="ru-RU" sz="1200" b="1" dirty="0" smtClean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4133" marR="24133" marT="0" marB="0"/>
                </a:tc>
              </a:tr>
              <a:tr h="71993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1"/>
                          </a:solidFill>
                          <a:effectLst/>
                        </a:rPr>
                        <a:t>Доля отчетности, предоставленной посредством программного обеспечения к общему количеству предоставляемой отчётности</a:t>
                      </a:r>
                      <a:endParaRPr lang="ru-RU" sz="12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4133" marR="2413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 dirty="0">
                          <a:solidFill>
                            <a:schemeClr val="tx1"/>
                          </a:solidFill>
                          <a:effectLst/>
                        </a:rPr>
                        <a:t>100%</a:t>
                      </a:r>
                      <a:endParaRPr lang="ru-RU" sz="12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133" marR="2413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 dirty="0">
                          <a:solidFill>
                            <a:schemeClr val="tx1"/>
                          </a:solidFill>
                          <a:effectLst/>
                        </a:rPr>
                        <a:t>100%</a:t>
                      </a:r>
                      <a:endParaRPr lang="ru-RU" sz="12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133" marR="24133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dirty="0" smtClean="0">
                          <a:solidFill>
                            <a:schemeClr val="tx1"/>
                          </a:solidFill>
                          <a:effectLst/>
                        </a:rPr>
                        <a:t>100%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2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133" marR="24133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dirty="0" smtClean="0">
                          <a:solidFill>
                            <a:schemeClr val="tx1"/>
                          </a:solidFill>
                          <a:effectLst/>
                        </a:rPr>
                        <a:t>100%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2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133" marR="24133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dirty="0" smtClean="0">
                          <a:solidFill>
                            <a:schemeClr val="tx1"/>
                          </a:solidFill>
                          <a:effectLst/>
                        </a:rPr>
                        <a:t>100%</a:t>
                      </a:r>
                      <a:endParaRPr lang="ru-RU" sz="1200" b="1" dirty="0" smtClean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133" marR="24133" marT="0" marB="0"/>
                </a:tc>
              </a:tr>
              <a:tr h="63994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chemeClr val="tx1"/>
                          </a:solidFill>
                          <a:effectLst/>
                        </a:rPr>
                        <a:t>Число случаев нарушения установленных сроков выделения средств из резервного фонда ОМСУ</a:t>
                      </a:r>
                      <a:endParaRPr lang="ru-RU" sz="12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4133" marR="2413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  <a:endParaRPr lang="ru-RU" sz="12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4133" marR="2413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  <a:endParaRPr lang="ru-RU" sz="12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4133" marR="2413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  <a:endParaRPr lang="ru-RU" sz="12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4133" marR="2413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  <a:endParaRPr lang="ru-RU" sz="12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4133" marR="2413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  <a:endParaRPr lang="ru-RU" sz="12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4133" marR="24133" marT="0" marB="0"/>
                </a:tc>
              </a:tr>
              <a:tr h="79993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1"/>
                          </a:solidFill>
                          <a:effectLst/>
                        </a:rPr>
                        <a:t>Доля нормативных правовых актов, размещенных в сети Интернет, к общему числу нормативных правовых актов</a:t>
                      </a:r>
                      <a:endParaRPr lang="ru-RU" sz="12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133" marR="2413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1"/>
                          </a:solidFill>
                          <a:effectLst/>
                        </a:rPr>
                        <a:t>100%</a:t>
                      </a:r>
                      <a:endParaRPr lang="ru-RU" sz="12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4133" marR="2413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1"/>
                          </a:solidFill>
                          <a:effectLst/>
                        </a:rPr>
                        <a:t>100%</a:t>
                      </a:r>
                      <a:endParaRPr lang="ru-RU" sz="12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4133" marR="24133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dirty="0" smtClean="0">
                          <a:solidFill>
                            <a:schemeClr val="tx1"/>
                          </a:solidFill>
                          <a:effectLst/>
                        </a:rPr>
                        <a:t>100%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ru-RU" sz="12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4133" marR="24133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dirty="0" smtClean="0">
                          <a:solidFill>
                            <a:schemeClr val="tx1"/>
                          </a:solidFill>
                          <a:effectLst/>
                        </a:rPr>
                        <a:t>100%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ru-RU" sz="12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4133" marR="24133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dirty="0" smtClean="0">
                          <a:solidFill>
                            <a:schemeClr val="tx1"/>
                          </a:solidFill>
                          <a:effectLst/>
                        </a:rPr>
                        <a:t>100%</a:t>
                      </a:r>
                      <a:endParaRPr lang="ru-RU" sz="1200" b="1" dirty="0" smtClean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133" marR="24133" marT="0" marB="0"/>
                </a:tc>
              </a:tr>
              <a:tr h="60948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1"/>
                          </a:solidFill>
                          <a:effectLst/>
                        </a:rPr>
                        <a:t>Количество замечаний при проведении проверок</a:t>
                      </a:r>
                      <a:endParaRPr lang="ru-RU" sz="12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4133" marR="2413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1"/>
                          </a:solidFill>
                          <a:effectLst/>
                        </a:rPr>
                        <a:t>не более 2 в год</a:t>
                      </a:r>
                      <a:endParaRPr lang="ru-RU" sz="12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4133" marR="2413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1"/>
                          </a:solidFill>
                          <a:effectLst/>
                        </a:rPr>
                        <a:t>не более 2 в год</a:t>
                      </a:r>
                      <a:endParaRPr lang="ru-RU" sz="12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4133" marR="24133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dirty="0" smtClean="0">
                          <a:solidFill>
                            <a:schemeClr val="tx1"/>
                          </a:solidFill>
                          <a:effectLst/>
                        </a:rPr>
                        <a:t>не более 2 в год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ru-RU" sz="12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4133" marR="24133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dirty="0" smtClean="0">
                          <a:solidFill>
                            <a:schemeClr val="tx1"/>
                          </a:solidFill>
                          <a:effectLst/>
                        </a:rPr>
                        <a:t>не более 2 в год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ru-RU" sz="12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4133" marR="24133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dirty="0" smtClean="0">
                          <a:solidFill>
                            <a:schemeClr val="tx1"/>
                          </a:solidFill>
                          <a:effectLst/>
                        </a:rPr>
                        <a:t>не более 2 в год</a:t>
                      </a:r>
                      <a:endParaRPr lang="ru-RU" sz="1200" b="1" dirty="0" smtClean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4133" marR="24133" marT="0" marB="0"/>
                </a:tc>
              </a:tr>
              <a:tr h="110345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1"/>
                          </a:solidFill>
                          <a:effectLst/>
                        </a:rPr>
                        <a:t>Просроченная кредиторская задолженность</a:t>
                      </a:r>
                      <a:endParaRPr lang="ru-RU" sz="12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4133" marR="2413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  <a:endParaRPr lang="ru-RU" sz="12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4133" marR="2413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  <a:endParaRPr lang="ru-RU" sz="12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4133" marR="2413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  <a:endParaRPr lang="ru-RU" sz="12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4133" marR="2413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  <a:endParaRPr lang="ru-RU" sz="12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4133" marR="2413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  <a:endParaRPr lang="ru-RU" sz="12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4133" marR="24133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84954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908720"/>
            <a:ext cx="8229600" cy="782960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Объем муниципального долга на 2025 год</a:t>
            </a:r>
            <a:br>
              <a:rPr lang="ru-RU" sz="2400" b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 плановый период 2026-2027 годов</a:t>
            </a:r>
            <a:endParaRPr lang="ru-RU" sz="2400" b="1" dirty="0">
              <a:solidFill>
                <a:srgbClr val="0000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29714441"/>
              </p:ext>
            </p:extLst>
          </p:nvPr>
        </p:nvGraphicFramePr>
        <p:xfrm>
          <a:off x="323528" y="2060848"/>
          <a:ext cx="8280919" cy="4530392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2811236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567281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951201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951201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</a:tblGrid>
              <a:tr h="72008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u="none" strike="noStrike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Вид долгового обязательства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u="none" strike="noStrike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2025 год, руб.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600" b="1" u="none" strike="noStrike" dirty="0" smtClean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  <a:p>
                      <a:pPr marL="0" marR="0" lvl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u="none" strike="noStrike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2026 год, руб.</a:t>
                      </a:r>
                    </a:p>
                    <a:p>
                      <a:pPr algn="ctr" fontAlgn="ctr"/>
                      <a:endParaRPr lang="ru-RU" sz="1600" b="1" i="0" u="none" strike="noStrike" dirty="0"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u="none" strike="noStrike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2027 год, руб.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641046">
                <a:tc>
                  <a:txBody>
                    <a:bodyPr/>
                    <a:lstStyle/>
                    <a:p>
                      <a:pPr algn="l" fontAlgn="t"/>
                      <a:r>
                        <a:rPr lang="ru-RU" sz="1400" b="1" u="none" strike="noStrike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Бюджетные кредиты от других   бюджетов </a:t>
                      </a:r>
                      <a:r>
                        <a:rPr lang="ru-RU" sz="1400" b="1" u="none" strike="noStrike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бюджетной </a:t>
                      </a:r>
                      <a:r>
                        <a:rPr lang="ru-RU" sz="1400" b="1" u="none" strike="noStrike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системы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0,00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0,00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0,00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457220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u="none" strike="noStrike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Привлечение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0,00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0,00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0,00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599965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u="none" strike="noStrike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Погашение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0,00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0,00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0,00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891186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u="none" strike="noStrike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Кредиты, полученные </a:t>
                      </a:r>
                      <a:r>
                        <a:rPr lang="ru-RU" sz="1400" b="1" u="none" strike="noStrike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от </a:t>
                      </a:r>
                      <a:r>
                        <a:rPr lang="ru-RU" sz="1400" b="1" u="none" strike="noStrike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кредитных организаций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0,00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0,00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0,00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599965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u="none" strike="noStrike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Привлечение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0,00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0,00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0,00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599965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u="none" strike="noStrike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Погашение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0,00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0,00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0,00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31640" y="1720840"/>
            <a:ext cx="6552728" cy="32316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Контактная </a:t>
            </a:r>
            <a:r>
              <a:rPr lang="ru-RU" sz="2400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информация</a:t>
            </a:r>
          </a:p>
          <a:p>
            <a:pPr algn="ctr"/>
            <a:r>
              <a:rPr lang="ru-RU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Администрация </a:t>
            </a:r>
            <a:r>
              <a:rPr lang="ru-RU" b="1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Семейкинского сельского поселения Шуйского муниципального района Ивановской области</a:t>
            </a:r>
          </a:p>
          <a:p>
            <a:pPr algn="ctr"/>
            <a:r>
              <a:rPr lang="ru-RU" b="1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Адрес: 155906  д. Филино ул. Фабричная д.37 </a:t>
            </a:r>
          </a:p>
          <a:p>
            <a:pPr algn="ctr"/>
            <a:r>
              <a:rPr lang="ru-RU" b="1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тел./факс (49351) 3-38-33; </a:t>
            </a:r>
            <a:r>
              <a:rPr lang="ru-RU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3-39-58;</a:t>
            </a:r>
          </a:p>
          <a:p>
            <a:pPr algn="ctr"/>
            <a:r>
              <a:rPr lang="en-US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E-mail: </a:t>
            </a:r>
            <a:r>
              <a:rPr lang="en-US" dirty="0" smtClean="0">
                <a:solidFill>
                  <a:srgbClr val="0000CC"/>
                </a:solidFill>
                <a:hlinkClick r:id="rId2"/>
              </a:rPr>
              <a:t>semeikino@ivreg.ru</a:t>
            </a:r>
            <a:endParaRPr lang="ru-RU" dirty="0">
              <a:solidFill>
                <a:srgbClr val="0000CC"/>
              </a:solidFill>
            </a:endParaRPr>
          </a:p>
          <a:p>
            <a:pPr algn="ctr"/>
            <a:r>
              <a:rPr lang="ru-RU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Режим </a:t>
            </a:r>
            <a:r>
              <a:rPr lang="ru-RU" b="1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работы: </a:t>
            </a:r>
            <a:endParaRPr lang="ru-RU" b="1" dirty="0" smtClean="0">
              <a:solidFill>
                <a:srgbClr val="0000CC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b="1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онедельник-четверг </a:t>
            </a:r>
            <a:r>
              <a:rPr lang="ru-RU" b="1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с </a:t>
            </a:r>
            <a:r>
              <a:rPr lang="ru-RU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8 </a:t>
            </a:r>
            <a:r>
              <a:rPr lang="ru-RU" b="1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часов до </a:t>
            </a:r>
            <a:r>
              <a:rPr lang="ru-RU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16 </a:t>
            </a:r>
            <a:r>
              <a:rPr lang="ru-RU" b="1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часов,</a:t>
            </a:r>
          </a:p>
          <a:p>
            <a:pPr algn="ctr"/>
            <a:r>
              <a:rPr lang="ru-RU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перерыв </a:t>
            </a:r>
            <a:r>
              <a:rPr lang="ru-RU" b="1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с 12 часов </a:t>
            </a:r>
            <a:r>
              <a:rPr lang="ru-RU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до 13 часов. </a:t>
            </a:r>
            <a:endParaRPr lang="ru-RU" b="1" dirty="0">
              <a:solidFill>
                <a:srgbClr val="0000CC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Пятница </a:t>
            </a:r>
            <a:r>
              <a:rPr lang="ru-RU" b="1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с 8 часов  до 15 часов.</a:t>
            </a:r>
          </a:p>
          <a:p>
            <a:pPr algn="ctr"/>
            <a:r>
              <a:rPr lang="ru-RU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выходные </a:t>
            </a:r>
            <a:r>
              <a:rPr lang="ru-RU" b="1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дни: суббота, воскресенье </a:t>
            </a:r>
            <a:r>
              <a:rPr lang="ru-RU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.  </a:t>
            </a:r>
            <a:endParaRPr lang="en-US" b="1" dirty="0">
              <a:solidFill>
                <a:srgbClr val="0000CC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980461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4624"/>
            <a:ext cx="7848872" cy="600067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ctr"/>
            <a:r>
              <a:rPr lang="ru-RU" sz="2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ЭТАПЫ БЮДЖЕТНОГО ПРОЦЕССА</a:t>
            </a:r>
            <a:endParaRPr lang="ru-RU" sz="24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23528" y="644691"/>
            <a:ext cx="8496944" cy="6096677"/>
          </a:xfrm>
          <a:noFill/>
          <a:ln w="57150">
            <a:solidFill>
              <a:schemeClr val="tx2">
                <a:lumMod val="60000"/>
                <a:lumOff val="40000"/>
              </a:schemeClr>
            </a:solidFill>
          </a:ln>
          <a:effectLst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pPr algn="ctr"/>
            <a:endParaRPr lang="ru-RU" dirty="0"/>
          </a:p>
        </p:txBody>
      </p:sp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828506022"/>
              </p:ext>
            </p:extLst>
          </p:nvPr>
        </p:nvGraphicFramePr>
        <p:xfrm>
          <a:off x="683568" y="764704"/>
          <a:ext cx="7919968" cy="55446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7" cstate="print">
            <a:biLevel thresh="75000"/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sharpenSoften amount="3000"/>
                    </a14:imgEffect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400" y="2713987"/>
            <a:ext cx="2736304" cy="2056859"/>
          </a:xfrm>
          <a:prstGeom prst="rect">
            <a:avLst/>
          </a:prstGeom>
          <a:noFill/>
          <a:ln w="127000" cap="sq">
            <a:noFill/>
            <a:bevel/>
            <a:headEnd/>
            <a:tailEnd/>
          </a:ln>
          <a:effectLst>
            <a:outerShdw dist="35921" dir="2700000" algn="ctr" rotWithShape="0">
              <a:schemeClr val="bg2"/>
            </a:outerShdw>
            <a:reflection blurRad="6350" stA="50000" endA="300" endPos="55000" dir="5400000" sy="-100000" algn="bl" rotWithShape="0"/>
          </a:effectLst>
          <a:scene3d>
            <a:camera prst="orthographicFront">
              <a:rot lat="21299999" lon="0" rev="0"/>
            </a:camera>
            <a:lightRig rig="threePt" dir="t"/>
          </a:scene3d>
          <a:sp3d prstMaterial="dkEdge"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9" name="Прямоугольная выноска 8"/>
          <p:cNvSpPr/>
          <p:nvPr/>
        </p:nvSpPr>
        <p:spPr>
          <a:xfrm>
            <a:off x="7308304" y="5871851"/>
            <a:ext cx="1440160" cy="600164"/>
          </a:xfrm>
          <a:prstGeom prst="wedgeRectCallout">
            <a:avLst>
              <a:gd name="adj1" fmla="val -61127"/>
              <a:gd name="adj2" fmla="val -84253"/>
            </a:avLst>
          </a:prstGeom>
          <a:ln>
            <a:solidFill>
              <a:schemeClr val="tx1"/>
            </a:solidFill>
            <a:prstDash val="sysDot"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ru-RU" sz="1100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Законодательные (представительные) органы власти</a:t>
            </a:r>
            <a:endParaRPr lang="ru-RU" sz="1100" i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Прямоугольная выноска 11"/>
          <p:cNvSpPr/>
          <p:nvPr/>
        </p:nvSpPr>
        <p:spPr>
          <a:xfrm>
            <a:off x="3903570" y="4509120"/>
            <a:ext cx="1408868" cy="600164"/>
          </a:xfrm>
          <a:prstGeom prst="wedgeRectCallout">
            <a:avLst>
              <a:gd name="adj1" fmla="val 92"/>
              <a:gd name="adj2" fmla="val 74824"/>
            </a:avLst>
          </a:prstGeom>
          <a:ln>
            <a:solidFill>
              <a:schemeClr val="tx1"/>
            </a:solidFill>
            <a:prstDash val="sysDot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ru-RU" sz="1100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Органы местного самоуправления,  финансовые органы</a:t>
            </a:r>
            <a:endParaRPr lang="ru-RU" sz="1100" i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Прямоугольная выноска 12"/>
          <p:cNvSpPr/>
          <p:nvPr/>
        </p:nvSpPr>
        <p:spPr>
          <a:xfrm>
            <a:off x="361492" y="2392331"/>
            <a:ext cx="1440160" cy="600164"/>
          </a:xfrm>
          <a:prstGeom prst="wedgeRectCallout">
            <a:avLst>
              <a:gd name="adj1" fmla="val 21928"/>
              <a:gd name="adj2" fmla="val 85615"/>
            </a:avLst>
          </a:prstGeom>
          <a:ln>
            <a:solidFill>
              <a:schemeClr val="tx1"/>
            </a:solidFill>
            <a:prstDash val="sysDot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ru-RU" sz="1100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Законодательные (представительные) органы власти</a:t>
            </a:r>
            <a:endParaRPr lang="ru-RU" sz="1100" i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Прямоугольная выноска 13"/>
          <p:cNvSpPr/>
          <p:nvPr/>
        </p:nvSpPr>
        <p:spPr>
          <a:xfrm>
            <a:off x="7980784" y="2276872"/>
            <a:ext cx="1163216" cy="938719"/>
          </a:xfrm>
          <a:prstGeom prst="wedgeRectCallout">
            <a:avLst>
              <a:gd name="adj1" fmla="val -32684"/>
              <a:gd name="adj2" fmla="val 64846"/>
            </a:avLst>
          </a:prstGeom>
          <a:ln>
            <a:solidFill>
              <a:schemeClr val="tx1"/>
            </a:solidFill>
            <a:prstDash val="sysDot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ru-RU" sz="1100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Органы местного самоуправления, финансовые органы</a:t>
            </a:r>
            <a:endParaRPr lang="ru-RU" sz="1100" i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Прямоугольная выноска 14"/>
          <p:cNvSpPr/>
          <p:nvPr/>
        </p:nvSpPr>
        <p:spPr>
          <a:xfrm>
            <a:off x="2221254" y="663710"/>
            <a:ext cx="1152128" cy="600164"/>
          </a:xfrm>
          <a:prstGeom prst="wedgeRectCallout">
            <a:avLst>
              <a:gd name="adj1" fmla="val 53958"/>
              <a:gd name="adj2" fmla="val 94590"/>
            </a:avLst>
          </a:prstGeom>
          <a:ln>
            <a:solidFill>
              <a:schemeClr val="tx1"/>
            </a:solidFill>
            <a:prstDash val="sysDot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ru-RU" sz="1100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Органы местного самоуправления</a:t>
            </a:r>
            <a:endParaRPr lang="ru-RU" sz="1100" i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ая выноска 3"/>
          <p:cNvSpPr/>
          <p:nvPr/>
        </p:nvSpPr>
        <p:spPr>
          <a:xfrm>
            <a:off x="444171" y="801931"/>
            <a:ext cx="1396125" cy="864000"/>
          </a:xfrm>
          <a:prstGeom prst="wedgeRectCallout">
            <a:avLst>
              <a:gd name="adj1" fmla="val 55397"/>
              <a:gd name="adj2" fmla="val 86591"/>
            </a:avLst>
          </a:prstGeom>
          <a:solidFill>
            <a:schemeClr val="tx2">
              <a:lumMod val="20000"/>
              <a:lumOff val="80000"/>
            </a:schemeClr>
          </a:solidFill>
          <a:ln w="25400"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Контрольно-счетная палата и органы местного самоуправления</a:t>
            </a:r>
            <a:endParaRPr lang="ru-RU" sz="1100" i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Прямоугольная выноска 15"/>
          <p:cNvSpPr/>
          <p:nvPr/>
        </p:nvSpPr>
        <p:spPr>
          <a:xfrm>
            <a:off x="7215244" y="487451"/>
            <a:ext cx="1235224" cy="938719"/>
          </a:xfrm>
          <a:prstGeom prst="wedgeRectCallout">
            <a:avLst>
              <a:gd name="adj1" fmla="val -59746"/>
              <a:gd name="adj2" fmla="val 90577"/>
            </a:avLst>
          </a:prstGeom>
          <a:ln>
            <a:solidFill>
              <a:schemeClr val="tx1"/>
            </a:solidFill>
            <a:prstDash val="sysDot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ru-RU" sz="1100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Органы местного самоуправления, финансовые органы</a:t>
            </a:r>
            <a:endParaRPr lang="ru-RU" sz="1100" i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Прямоугольная выноска 16"/>
          <p:cNvSpPr/>
          <p:nvPr/>
        </p:nvSpPr>
        <p:spPr>
          <a:xfrm>
            <a:off x="395536" y="5733256"/>
            <a:ext cx="1224136" cy="938719"/>
          </a:xfrm>
          <a:prstGeom prst="wedgeRectCallout">
            <a:avLst>
              <a:gd name="adj1" fmla="val 76146"/>
              <a:gd name="adj2" fmla="val 6873"/>
            </a:avLst>
          </a:prstGeom>
          <a:ln>
            <a:solidFill>
              <a:schemeClr val="tx1"/>
            </a:solidFill>
            <a:prstDash val="sysDot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ru-RU" sz="11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Органы местного </a:t>
            </a:r>
            <a:r>
              <a:rPr lang="ru-RU" sz="1100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самоуправления, </a:t>
            </a:r>
            <a:r>
              <a:rPr lang="ru-RU" sz="11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финансовые органы</a:t>
            </a:r>
          </a:p>
        </p:txBody>
      </p:sp>
    </p:spTree>
    <p:extLst>
      <p:ext uri="{BB962C8B-B14F-4D97-AF65-F5344CB8AC3E}">
        <p14:creationId xmlns:p14="http://schemas.microsoft.com/office/powerpoint/2010/main" val="18621359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Click="0" advTm="2000">
        <p:circle/>
      </p:transition>
    </mc:Choice>
    <mc:Fallback xmlns="">
      <p:transition spd="slow" advClick="0" advTm="2000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260648"/>
            <a:ext cx="8640960" cy="6260175"/>
          </a:xfrm>
          <a:prstGeom prst="rect">
            <a:avLst/>
          </a:prstGeom>
          <a:solidFill>
            <a:srgbClr val="FFFFDD"/>
          </a:solidFill>
          <a:ln w="57150"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sz="1400" b="1" u="sng" dirty="0" smtClean="0">
                <a:solidFill>
                  <a:srgbClr val="FF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Общие </a:t>
            </a:r>
            <a:r>
              <a:rPr lang="ru-RU" sz="1400" b="1" u="sng" dirty="0">
                <a:solidFill>
                  <a:srgbClr val="FF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принципы исполнения </a:t>
            </a:r>
            <a:r>
              <a:rPr lang="ru-RU" sz="1400" b="1" u="sng" dirty="0" smtClean="0">
                <a:solidFill>
                  <a:srgbClr val="FF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бюджета</a:t>
            </a:r>
          </a:p>
          <a:p>
            <a:pPr algn="ctr">
              <a:lnSpc>
                <a:spcPct val="70000"/>
              </a:lnSpc>
            </a:pPr>
            <a:endParaRPr lang="ru-RU" sz="1400" b="1" u="sng" dirty="0" smtClean="0">
              <a:solidFill>
                <a:srgbClr val="FF006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12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ru-RU" sz="13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Исполнение </a:t>
            </a:r>
            <a:r>
              <a:rPr lang="ru-RU" sz="13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бюджета - это процесс, который обеспечивает полное своевременное поступление доходов в целом и по каждому источнику, а также финансирование организаций и учреждений в пределах утвержденных по бюджету сумм в течение финансового года.</a:t>
            </a:r>
          </a:p>
          <a:p>
            <a:r>
              <a:rPr lang="ru-RU" sz="13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Можно </a:t>
            </a:r>
            <a:r>
              <a:rPr lang="ru-RU" sz="13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выделить две стороны этого процесса: </a:t>
            </a:r>
          </a:p>
          <a:p>
            <a:pPr algn="just"/>
            <a:r>
              <a:rPr lang="ru-RU" sz="13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3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исполнения бюджета по доходам</a:t>
            </a:r>
            <a:r>
              <a:rPr lang="ru-RU" sz="13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Его задачей которого является обеспечение полного и своевременного поступления в бюджет отдельных видов доходов, в первую очередь, налогов и других обязательных платежей, по каждому источнику в соответствии с утвержденным бюджетным планом; </a:t>
            </a:r>
          </a:p>
          <a:p>
            <a:r>
              <a:rPr lang="ru-RU" sz="13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Участниками </a:t>
            </a:r>
            <a:r>
              <a:rPr lang="ru-RU" sz="13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этого процесса </a:t>
            </a:r>
            <a:r>
              <a:rPr lang="ru-RU" sz="13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являются:</a:t>
            </a:r>
          </a:p>
          <a:p>
            <a:pPr algn="just"/>
            <a:r>
              <a:rPr lang="ru-RU" sz="13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•	налогоплательщики и плательщики сборов (юридические и физические лица), которые перечисляют в бюджет установленные налоги и другие обязательные платежи;</a:t>
            </a:r>
          </a:p>
          <a:p>
            <a:pPr algn="just"/>
            <a:r>
              <a:rPr lang="ru-RU" sz="13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•</a:t>
            </a:r>
            <a:r>
              <a:rPr lang="ru-RU" sz="13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учреждения Центрального банка и коммерческие банки, производящие безналичные расчеты между плательщиками и получателем средств;</a:t>
            </a:r>
          </a:p>
          <a:p>
            <a:r>
              <a:rPr lang="ru-RU" sz="13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•</a:t>
            </a:r>
            <a:r>
              <a:rPr lang="ru-RU" sz="13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органы Федерального казначейства, которые получают перечисленные в бюджет средства и ведут их учет;</a:t>
            </a:r>
          </a:p>
          <a:p>
            <a:pPr algn="just"/>
            <a:r>
              <a:rPr lang="ru-RU" sz="13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•</a:t>
            </a:r>
            <a:r>
              <a:rPr lang="ru-RU" sz="13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налоговые органы (Министерство РФ по налогам и сборам), ведущие учет налогоплательщиков, контролирующие правильность исполнения ими своих налоговых обязательств, а также регулирующие отношения по возврату и зачету уплаченных налогов.</a:t>
            </a:r>
          </a:p>
          <a:p>
            <a:pPr algn="just"/>
            <a:r>
              <a:rPr lang="ru-RU" sz="13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исполнение по расходам</a:t>
            </a:r>
            <a:r>
              <a:rPr lang="ru-RU" sz="13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которое означает последовательное финансирование мероприятий, предусмотренных </a:t>
            </a:r>
            <a:r>
              <a:rPr lang="ru-RU" sz="13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Решением о </a:t>
            </a:r>
            <a:r>
              <a:rPr lang="ru-RU" sz="13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бюджете, в пределах утвержденных сумм. </a:t>
            </a:r>
          </a:p>
          <a:p>
            <a:pPr algn="just"/>
            <a:r>
              <a:rPr lang="ru-RU" sz="13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Особенностью </a:t>
            </a:r>
            <a:r>
              <a:rPr lang="ru-RU" sz="13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исполнения бюджета по расходам является то, что эта часть формируется расчетно и полностью зависит от объема доходных поступлений. Расходы осуществляются в пределах фактического наличия бюджетных средств на едином бюджетном счете. При этом обязательно соблюдаются две последовательные процедуры – санкционирование и финансирование. Финансирование заключается в расходовании бюджетных средств. Задача санкционирования расходов заключается в том, чтобы обеспечить принятие к финансированию только тех расходов, которые предусмотрены утвержденным </a:t>
            </a:r>
            <a:r>
              <a:rPr lang="ru-RU" sz="13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Решением </a:t>
            </a:r>
            <a:r>
              <a:rPr lang="ru-RU" sz="13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 бюджете и обеспечены поступлениями в бюджет доходов и заимствований. </a:t>
            </a:r>
          </a:p>
          <a:p>
            <a:pPr algn="just"/>
            <a:r>
              <a:rPr lang="ru-RU" sz="13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Бюджетный </a:t>
            </a:r>
            <a:r>
              <a:rPr lang="ru-RU" sz="13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процесс завершается составлением и утверждением отчета об исполнении бюджета, что является важной формой контроля за исполнением бюджета.</a:t>
            </a:r>
          </a:p>
          <a:p>
            <a:pPr algn="just"/>
            <a:r>
              <a:rPr lang="ru-RU" sz="13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Отчет </a:t>
            </a:r>
            <a:r>
              <a:rPr lang="ru-RU" sz="13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 исполнении бюджета </a:t>
            </a:r>
            <a:r>
              <a:rPr lang="ru-RU" sz="13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составляется по </a:t>
            </a:r>
            <a:r>
              <a:rPr lang="ru-RU" sz="13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всем основным показателям доходов и расходов в установленном порядке с необходимым анализом исполнения доходов  и расходования средств. </a:t>
            </a:r>
          </a:p>
        </p:txBody>
      </p:sp>
    </p:spTree>
    <p:extLst>
      <p:ext uri="{BB962C8B-B14F-4D97-AF65-F5344CB8AC3E}">
        <p14:creationId xmlns:p14="http://schemas.microsoft.com/office/powerpoint/2010/main" val="12411524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Click="0" advTm="2000">
        <p:circle/>
      </p:transition>
    </mc:Choice>
    <mc:Fallback xmlns="">
      <p:transition spd="slow" advClick="0" advTm="2000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197096" y="1428736"/>
            <a:ext cx="2803268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 smtClean="0">
                <a:latin typeface="Arial" pitchFamily="34" charset="0"/>
                <a:cs typeface="Arial" pitchFamily="34" charset="0"/>
              </a:rPr>
              <a:t>форма образования и </a:t>
            </a:r>
          </a:p>
          <a:p>
            <a:r>
              <a:rPr lang="ru-RU" sz="1400" dirty="0" smtClean="0">
                <a:latin typeface="Arial" pitchFamily="34" charset="0"/>
                <a:cs typeface="Arial" pitchFamily="34" charset="0"/>
              </a:rPr>
              <a:t>расходования денежных </a:t>
            </a:r>
          </a:p>
          <a:p>
            <a:r>
              <a:rPr lang="ru-RU" sz="1400" dirty="0" smtClean="0">
                <a:latin typeface="Arial" pitchFamily="34" charset="0"/>
                <a:cs typeface="Arial" pitchFamily="34" charset="0"/>
              </a:rPr>
              <a:t>средств, предназначенных </a:t>
            </a:r>
          </a:p>
          <a:p>
            <a:r>
              <a:rPr lang="ru-RU" sz="1400" dirty="0" smtClean="0">
                <a:latin typeface="Arial" pitchFamily="34" charset="0"/>
                <a:cs typeface="Arial" pitchFamily="34" charset="0"/>
              </a:rPr>
              <a:t>для финансового обеспечения </a:t>
            </a:r>
          </a:p>
          <a:p>
            <a:r>
              <a:rPr lang="ru-RU" sz="1400" dirty="0" smtClean="0">
                <a:latin typeface="Arial" pitchFamily="34" charset="0"/>
                <a:cs typeface="Arial" pitchFamily="34" charset="0"/>
              </a:rPr>
              <a:t>задач и функций государства </a:t>
            </a:r>
          </a:p>
          <a:p>
            <a:r>
              <a:rPr lang="ru-RU" sz="1400" dirty="0" smtClean="0">
                <a:latin typeface="Arial" pitchFamily="34" charset="0"/>
                <a:cs typeface="Arial" pitchFamily="34" charset="0"/>
              </a:rPr>
              <a:t>и местного самоуправления</a:t>
            </a:r>
            <a:endParaRPr lang="ru-RU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97096" y="1428736"/>
            <a:ext cx="2803268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/>
            <a:r>
              <a:rPr lang="ru-RU" sz="1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- форма образования и </a:t>
            </a:r>
          </a:p>
          <a:p>
            <a:r>
              <a:rPr lang="ru-RU" sz="1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расходования денежных </a:t>
            </a:r>
          </a:p>
          <a:p>
            <a:r>
              <a:rPr lang="ru-RU" sz="1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средств, предназначенных </a:t>
            </a:r>
          </a:p>
          <a:p>
            <a:r>
              <a:rPr lang="ru-RU" sz="1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для финансового обеспечения </a:t>
            </a:r>
          </a:p>
          <a:p>
            <a:r>
              <a:rPr lang="ru-RU" sz="1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задач и функций государства </a:t>
            </a:r>
          </a:p>
          <a:p>
            <a:r>
              <a:rPr lang="ru-RU" sz="1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и местного самоуправления</a:t>
            </a:r>
            <a:endParaRPr lang="ru-RU" sz="14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214678" y="1785926"/>
            <a:ext cx="231191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- поступающие в бюджет </a:t>
            </a:r>
          </a:p>
          <a:p>
            <a:r>
              <a:rPr lang="ru-RU" sz="1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денежные средства</a:t>
            </a:r>
            <a:endParaRPr lang="ru-RU" sz="14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Скругленная прямоугольная выноска 15"/>
          <p:cNvSpPr/>
          <p:nvPr/>
        </p:nvSpPr>
        <p:spPr>
          <a:xfrm>
            <a:off x="6215074" y="1071546"/>
            <a:ext cx="2786082" cy="1857388"/>
          </a:xfrm>
          <a:prstGeom prst="wedgeRoundRectCallout">
            <a:avLst>
              <a:gd name="adj1" fmla="val -55823"/>
              <a:gd name="adj2" fmla="val 71858"/>
              <a:gd name="adj3" fmla="val 16667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8" name="Picture 4" descr="http://zagedan.kurdjinovo.ru/wp-content/uploads/2019/07/%D0%A1%D0%BB%D0%B0%D0%B9%D0%B4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2075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40204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64704"/>
            <a:ext cx="8229600" cy="1082384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Основания для </a:t>
            </a:r>
            <a:r>
              <a:rPr lang="ru-RU" sz="3200" b="1" dirty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разработки проекта бюджета</a:t>
            </a:r>
            <a:endParaRPr lang="ru-RU" sz="3200" dirty="0">
              <a:solidFill>
                <a:srgbClr val="FF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060848"/>
            <a:ext cx="8229600" cy="4393960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Прогноз социально-экономического развития </a:t>
            </a:r>
            <a:r>
              <a:rPr lang="ru-RU" dirty="0" err="1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Семейкинского</a:t>
            </a:r>
            <a:r>
              <a:rPr lang="ru-RU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сельского поселения</a:t>
            </a:r>
          </a:p>
          <a:p>
            <a:r>
              <a:rPr lang="ru-RU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Основные направления бюджетной и налоговой политики </a:t>
            </a:r>
            <a:r>
              <a:rPr lang="ru-RU" dirty="0" err="1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Семейкинского</a:t>
            </a:r>
            <a:r>
              <a:rPr lang="ru-RU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сельского поселения</a:t>
            </a:r>
          </a:p>
          <a:p>
            <a:r>
              <a:rPr lang="ru-RU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Муниципальные программы </a:t>
            </a:r>
            <a:r>
              <a:rPr lang="ru-RU" dirty="0" err="1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Семейкинского</a:t>
            </a:r>
            <a:r>
              <a:rPr lang="ru-RU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сельского поселения</a:t>
            </a:r>
            <a:endParaRPr lang="ru-RU" dirty="0">
              <a:solidFill>
                <a:srgbClr val="0000CC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3079386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400" b="1" dirty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Основные направления бюджетной и </a:t>
            </a:r>
            <a:r>
              <a:rPr lang="ru-RU" sz="2400" b="1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налоговой политики </a:t>
            </a:r>
            <a:r>
              <a:rPr lang="ru-RU" sz="2400" b="1" dirty="0" err="1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Семейкинского</a:t>
            </a:r>
            <a:r>
              <a:rPr lang="ru-RU" sz="2400" b="1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 сельского поселения</a:t>
            </a:r>
            <a:endParaRPr lang="ru-RU" sz="2400" dirty="0">
              <a:solidFill>
                <a:srgbClr val="FF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000" i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Обеспечение  сбалансированности бюджета поселения. Сбалансированность </a:t>
            </a:r>
            <a:r>
              <a:rPr lang="ru-RU" sz="2000" i="1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бюджета - бюджетное равновесие, при </a:t>
            </a:r>
            <a:r>
              <a:rPr lang="ru-RU" sz="2000" i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котором общий </a:t>
            </a:r>
            <a:r>
              <a:rPr lang="ru-RU" sz="2000" i="1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объем предусмотренных бюджетом расходов соответствует </a:t>
            </a:r>
            <a:r>
              <a:rPr lang="ru-RU" sz="2000" i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общему объему </a:t>
            </a:r>
            <a:r>
              <a:rPr lang="ru-RU" sz="2000" i="1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поступлений в бюджет (доходы + источники покрытия </a:t>
            </a:r>
            <a:r>
              <a:rPr lang="ru-RU" sz="2000" i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дефицита бюджета).</a:t>
            </a:r>
          </a:p>
          <a:p>
            <a:r>
              <a:rPr lang="ru-RU" sz="2000" i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Сохранение </a:t>
            </a:r>
            <a:r>
              <a:rPr lang="ru-RU" sz="2000" i="1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доходного потенциала бюджета </a:t>
            </a:r>
            <a:r>
              <a:rPr lang="ru-RU" sz="2000" i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поселения.</a:t>
            </a:r>
          </a:p>
          <a:p>
            <a:r>
              <a:rPr lang="ru-RU" sz="2000" i="1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Безусловное исполнение действующих расходных </a:t>
            </a:r>
            <a:r>
              <a:rPr lang="ru-RU" sz="2000" i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обязательств. Расходное </a:t>
            </a:r>
            <a:r>
              <a:rPr lang="ru-RU" sz="2000" i="1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обязательство обусловленная законом, договором, или </a:t>
            </a:r>
            <a:r>
              <a:rPr lang="ru-RU" sz="2000" i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соглашением обязанность </a:t>
            </a:r>
            <a:r>
              <a:rPr lang="ru-RU" sz="2000" i="1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предоставить средства из бюджета муниципального </a:t>
            </a:r>
            <a:r>
              <a:rPr lang="ru-RU" sz="2000" i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района.</a:t>
            </a:r>
          </a:p>
          <a:p>
            <a:r>
              <a:rPr lang="ru-RU" sz="2000" i="1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Повышение эффективности бюджетных расходов</a:t>
            </a:r>
            <a:r>
              <a:rPr lang="ru-RU" sz="2000" i="1" dirty="0">
                <a:solidFill>
                  <a:srgbClr val="0000CC"/>
                </a:solidFill>
              </a:rPr>
              <a:t>.</a:t>
            </a:r>
            <a:endParaRPr lang="ru-RU" sz="2000" dirty="0">
              <a:solidFill>
                <a:srgbClr val="0000CC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5313197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908720"/>
            <a:ext cx="8359080" cy="79208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1600" dirty="0"/>
              <a:t/>
            </a:r>
            <a:br>
              <a:rPr lang="ru-RU" sz="1600" dirty="0"/>
            </a:br>
            <a:r>
              <a:rPr lang="ru-RU" sz="1800" b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b="1" dirty="0">
                <a:solidFill>
                  <a:srgbClr val="0000CC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Прогноз </a:t>
            </a:r>
            <a:r>
              <a:rPr lang="ru-RU" sz="1800" b="1" dirty="0" smtClean="0">
                <a:solidFill>
                  <a:srgbClr val="0000CC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b="1" dirty="0" smtClean="0">
                <a:solidFill>
                  <a:srgbClr val="0000CC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b="1" dirty="0" smtClean="0">
                <a:solidFill>
                  <a:srgbClr val="0000CC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социально-экономического </a:t>
            </a:r>
            <a:r>
              <a:rPr lang="ru-RU" sz="1400" b="1" dirty="0">
                <a:solidFill>
                  <a:srgbClr val="0000CC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развития Семейкинского </a:t>
            </a:r>
            <a:r>
              <a:rPr lang="ru-RU" sz="1400" b="1" dirty="0" smtClean="0">
                <a:solidFill>
                  <a:srgbClr val="0000CC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сельского </a:t>
            </a:r>
            <a:r>
              <a:rPr lang="ru-RU" sz="1400" b="1" dirty="0">
                <a:solidFill>
                  <a:srgbClr val="0000CC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поселения Шуйского муниципального района Ивановской </a:t>
            </a:r>
            <a:r>
              <a:rPr lang="ru-RU" sz="1400" b="1" dirty="0" smtClean="0">
                <a:solidFill>
                  <a:srgbClr val="0000CC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области на 2025 </a:t>
            </a:r>
            <a:r>
              <a:rPr lang="ru-RU" sz="1400" b="1" dirty="0">
                <a:solidFill>
                  <a:srgbClr val="0000CC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год и плановый период </a:t>
            </a:r>
            <a:r>
              <a:rPr lang="ru-RU" sz="1400" b="1" dirty="0" smtClean="0">
                <a:solidFill>
                  <a:srgbClr val="0000CC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2026-2027гг</a:t>
            </a:r>
            <a:r>
              <a:rPr lang="ru-RU" sz="1400" b="1" dirty="0">
                <a:solidFill>
                  <a:srgbClr val="0000CC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br>
              <a:rPr lang="ru-RU" sz="1400" b="1" dirty="0">
                <a:solidFill>
                  <a:srgbClr val="0000CC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400" b="1" dirty="0">
              <a:solidFill>
                <a:srgbClr val="0000CC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67588418"/>
              </p:ext>
            </p:extLst>
          </p:nvPr>
        </p:nvGraphicFramePr>
        <p:xfrm>
          <a:off x="467544" y="1844824"/>
          <a:ext cx="8359079" cy="4785241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263902"/>
                <a:gridCol w="1054618"/>
                <a:gridCol w="826609"/>
                <a:gridCol w="1053488"/>
                <a:gridCol w="928215"/>
                <a:gridCol w="1254009"/>
                <a:gridCol w="978238"/>
              </a:tblGrid>
              <a:tr h="405572"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300" dirty="0">
                          <a:effectLst/>
                        </a:rPr>
                        <a:t>Показатели</a:t>
                      </a:r>
                      <a:endParaRPr lang="ru-RU" sz="1300" dirty="0">
                        <a:solidFill>
                          <a:srgbClr val="FFFFFF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300" dirty="0">
                          <a:effectLst/>
                        </a:rPr>
                        <a:t>Единица</a:t>
                      </a:r>
                    </a:p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300" dirty="0">
                          <a:effectLst/>
                        </a:rPr>
                        <a:t>измерения</a:t>
                      </a:r>
                      <a:endParaRPr lang="ru-RU" sz="1300" dirty="0">
                        <a:solidFill>
                          <a:srgbClr val="FFFFFF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300" dirty="0">
                          <a:effectLst/>
                        </a:rPr>
                        <a:t>отчет</a:t>
                      </a:r>
                      <a:endParaRPr lang="ru-RU" sz="1300" dirty="0">
                        <a:solidFill>
                          <a:srgbClr val="FFFFFF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300" dirty="0">
                          <a:effectLst/>
                        </a:rPr>
                        <a:t>оценка</a:t>
                      </a:r>
                      <a:endParaRPr lang="ru-RU" sz="1300" dirty="0">
                        <a:solidFill>
                          <a:srgbClr val="FFFFFF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300" dirty="0">
                          <a:effectLst/>
                        </a:rPr>
                        <a:t>прогноз</a:t>
                      </a:r>
                      <a:endParaRPr lang="ru-RU" sz="1300" dirty="0">
                        <a:solidFill>
                          <a:srgbClr val="FFFFFF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</a:tr>
              <a:tr h="17048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accent1">
                        <a:lumMod val="10000"/>
                        <a:lumOff val="9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300" b="1" dirty="0" smtClean="0">
                          <a:effectLst/>
                        </a:rPr>
                        <a:t>2023</a:t>
                      </a:r>
                      <a:endParaRPr lang="ru-RU" sz="1300" b="1" dirty="0">
                        <a:solidFill>
                          <a:srgbClr val="FFFFFF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300" b="1" dirty="0" smtClean="0">
                          <a:effectLst/>
                        </a:rPr>
                        <a:t>2024</a:t>
                      </a:r>
                      <a:endParaRPr lang="ru-RU" sz="1300" b="1" dirty="0">
                        <a:solidFill>
                          <a:srgbClr val="FFFFFF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300" b="1" dirty="0" smtClean="0">
                          <a:effectLst/>
                        </a:rPr>
                        <a:t>2025</a:t>
                      </a:r>
                      <a:endParaRPr lang="ru-RU" sz="1300" b="1" dirty="0">
                        <a:solidFill>
                          <a:srgbClr val="FFFFFF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300" b="1" dirty="0" smtClean="0">
                          <a:effectLst/>
                        </a:rPr>
                        <a:t>2026</a:t>
                      </a:r>
                      <a:endParaRPr lang="ru-RU" sz="1300" b="1" dirty="0">
                        <a:solidFill>
                          <a:srgbClr val="FFFFFF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300" b="1" dirty="0" smtClean="0">
                          <a:effectLst/>
                        </a:rPr>
                        <a:t>2027</a:t>
                      </a:r>
                      <a:endParaRPr lang="ru-RU" sz="1300" b="1" dirty="0">
                        <a:solidFill>
                          <a:srgbClr val="FFFFFF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64039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Количество средних и малых предприятий – всего по состоянию на конец года</a:t>
                      </a:r>
                      <a:endParaRPr lang="ru-RU" sz="1100">
                        <a:solidFill>
                          <a:srgbClr val="FFFFFF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200" dirty="0">
                          <a:effectLst/>
                        </a:rPr>
                        <a:t>Единиц</a:t>
                      </a:r>
                      <a:endParaRPr lang="ru-RU" sz="1200" dirty="0">
                        <a:solidFill>
                          <a:srgbClr val="FFFFFF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200" b="1" dirty="0" smtClean="0">
                          <a:effectLst/>
                        </a:rPr>
                        <a:t>36</a:t>
                      </a:r>
                      <a:endParaRPr lang="ru-RU" sz="1200" b="1" dirty="0">
                        <a:solidFill>
                          <a:srgbClr val="FFFFFF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200" b="1" dirty="0" smtClean="0">
                          <a:effectLst/>
                        </a:rPr>
                        <a:t>37</a:t>
                      </a:r>
                      <a:endParaRPr lang="ru-RU" sz="1200" b="1" dirty="0">
                        <a:solidFill>
                          <a:srgbClr val="FFFFFF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200" b="1" dirty="0" smtClean="0">
                          <a:effectLst/>
                        </a:rPr>
                        <a:t>38</a:t>
                      </a:r>
                      <a:endParaRPr lang="ru-RU" sz="1200" b="1" dirty="0">
                        <a:solidFill>
                          <a:srgbClr val="FFFFFF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200" b="1" dirty="0" smtClean="0">
                          <a:effectLst/>
                        </a:rPr>
                        <a:t>39</a:t>
                      </a:r>
                      <a:endParaRPr lang="ru-RU" sz="1200" b="1" dirty="0">
                        <a:solidFill>
                          <a:srgbClr val="FFFFFF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200" b="1" dirty="0" smtClean="0">
                          <a:effectLst/>
                        </a:rPr>
                        <a:t>39</a:t>
                      </a:r>
                      <a:endParaRPr lang="ru-RU" sz="1200" b="1" dirty="0">
                        <a:solidFill>
                          <a:srgbClr val="FFFFFF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42338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Численность постоянного населения - всего</a:t>
                      </a:r>
                      <a:endParaRPr lang="ru-RU" sz="1100" dirty="0">
                        <a:solidFill>
                          <a:srgbClr val="FFFFFF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200" dirty="0">
                          <a:effectLst/>
                        </a:rPr>
                        <a:t>человек</a:t>
                      </a:r>
                      <a:endParaRPr lang="ru-RU" sz="1200" dirty="0">
                        <a:solidFill>
                          <a:srgbClr val="FFFFFF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200" b="1" dirty="0" smtClean="0">
                          <a:effectLst/>
                        </a:rPr>
                        <a:t>3039</a:t>
                      </a:r>
                      <a:endParaRPr lang="ru-RU" sz="1200" b="1" dirty="0">
                        <a:solidFill>
                          <a:srgbClr val="FFFFFF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200" b="1" dirty="0" smtClean="0">
                          <a:effectLst/>
                        </a:rPr>
                        <a:t>3001</a:t>
                      </a:r>
                      <a:endParaRPr lang="ru-RU" sz="1200" b="1" dirty="0">
                        <a:solidFill>
                          <a:srgbClr val="FFFFFF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200" b="1" dirty="0" smtClean="0">
                          <a:effectLst/>
                        </a:rPr>
                        <a:t>2969</a:t>
                      </a:r>
                      <a:endParaRPr lang="ru-RU" sz="1200" b="1" dirty="0">
                        <a:solidFill>
                          <a:srgbClr val="FFFFFF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200" b="1" dirty="0" smtClean="0">
                          <a:effectLst/>
                        </a:rPr>
                        <a:t>2939</a:t>
                      </a:r>
                      <a:endParaRPr lang="ru-RU" sz="1200" b="1" dirty="0">
                        <a:solidFill>
                          <a:srgbClr val="FFFFFF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200" b="1" dirty="0" smtClean="0">
                          <a:effectLst/>
                        </a:rPr>
                        <a:t>2911</a:t>
                      </a:r>
                      <a:endParaRPr lang="ru-RU" sz="1200" b="1" dirty="0">
                        <a:solidFill>
                          <a:srgbClr val="FFFFFF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14129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Рождаемость</a:t>
                      </a:r>
                      <a:endParaRPr lang="ru-RU" sz="1100" dirty="0">
                        <a:solidFill>
                          <a:srgbClr val="FFFFFF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200">
                          <a:effectLst/>
                        </a:rPr>
                        <a:t>человек</a:t>
                      </a:r>
                      <a:endParaRPr lang="ru-RU" sz="1200">
                        <a:solidFill>
                          <a:srgbClr val="FFFFFF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200" b="1" dirty="0" smtClean="0">
                          <a:effectLst/>
                        </a:rPr>
                        <a:t>16</a:t>
                      </a:r>
                      <a:endParaRPr lang="ru-RU" sz="1200" b="1" dirty="0">
                        <a:solidFill>
                          <a:srgbClr val="FFFFFF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200" b="1" dirty="0" smtClean="0">
                          <a:effectLst/>
                        </a:rPr>
                        <a:t>15</a:t>
                      </a:r>
                      <a:endParaRPr lang="ru-RU" sz="1200" b="1" dirty="0">
                        <a:solidFill>
                          <a:srgbClr val="FFFFFF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200" b="1" dirty="0" smtClean="0">
                          <a:effectLst/>
                        </a:rPr>
                        <a:t>17</a:t>
                      </a:r>
                      <a:endParaRPr lang="ru-RU" sz="1200" b="1" dirty="0">
                        <a:solidFill>
                          <a:srgbClr val="FFFFFF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200" b="1" dirty="0" smtClean="0">
                          <a:effectLst/>
                        </a:rPr>
                        <a:t>18</a:t>
                      </a:r>
                      <a:endParaRPr lang="ru-RU" sz="1200" b="1" dirty="0">
                        <a:solidFill>
                          <a:srgbClr val="FFFFFF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200" b="1" dirty="0" smtClean="0">
                          <a:effectLst/>
                        </a:rPr>
                        <a:t>19</a:t>
                      </a:r>
                      <a:endParaRPr lang="ru-RU" sz="1200" b="1" dirty="0">
                        <a:solidFill>
                          <a:srgbClr val="FFFFFF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13557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Смертность</a:t>
                      </a:r>
                      <a:endParaRPr lang="ru-RU" sz="1100">
                        <a:solidFill>
                          <a:srgbClr val="FFFFFF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200">
                          <a:effectLst/>
                        </a:rPr>
                        <a:t>человек</a:t>
                      </a:r>
                      <a:endParaRPr lang="ru-RU" sz="1200">
                        <a:solidFill>
                          <a:srgbClr val="FFFFFF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200" b="1" dirty="0" smtClean="0">
                          <a:effectLst/>
                        </a:rPr>
                        <a:t>54</a:t>
                      </a:r>
                      <a:endParaRPr lang="ru-RU" sz="1200" b="1" dirty="0">
                        <a:solidFill>
                          <a:srgbClr val="FFFFFF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200" b="1" dirty="0" smtClean="0">
                          <a:effectLst/>
                        </a:rPr>
                        <a:t>53</a:t>
                      </a:r>
                      <a:endParaRPr lang="ru-RU" sz="1200" b="1" dirty="0">
                        <a:solidFill>
                          <a:srgbClr val="FFFFFF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200" b="1" dirty="0" smtClean="0">
                          <a:effectLst/>
                        </a:rPr>
                        <a:t>49</a:t>
                      </a:r>
                      <a:endParaRPr lang="ru-RU" sz="1200" b="1" dirty="0">
                        <a:solidFill>
                          <a:srgbClr val="FFFFFF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200" b="1" dirty="0" smtClean="0">
                          <a:effectLst/>
                        </a:rPr>
                        <a:t>48</a:t>
                      </a:r>
                      <a:endParaRPr lang="ru-RU" sz="1200" b="1" dirty="0">
                        <a:solidFill>
                          <a:srgbClr val="FFFFFF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200" b="1" dirty="0" smtClean="0">
                          <a:effectLst/>
                        </a:rPr>
                        <a:t>47</a:t>
                      </a:r>
                      <a:endParaRPr lang="ru-RU" sz="1200" b="1" dirty="0">
                        <a:solidFill>
                          <a:srgbClr val="FFFFFF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42338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Естественный прирост/ Естественная убыль «-»</a:t>
                      </a:r>
                      <a:endParaRPr lang="ru-RU" sz="1100">
                        <a:solidFill>
                          <a:srgbClr val="FFFFFF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200">
                          <a:effectLst/>
                        </a:rPr>
                        <a:t>человек</a:t>
                      </a:r>
                      <a:endParaRPr lang="ru-RU" sz="1200">
                        <a:solidFill>
                          <a:srgbClr val="FFFFFF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200" b="1" dirty="0" smtClean="0">
                          <a:effectLst/>
                        </a:rPr>
                        <a:t>-38</a:t>
                      </a:r>
                      <a:endParaRPr lang="ru-RU" sz="1200" b="1" dirty="0">
                        <a:solidFill>
                          <a:srgbClr val="FFFFFF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200" b="1" dirty="0" smtClean="0">
                          <a:effectLst/>
                        </a:rPr>
                        <a:t>-38</a:t>
                      </a:r>
                      <a:endParaRPr lang="ru-RU" sz="1200" b="1" dirty="0">
                        <a:solidFill>
                          <a:srgbClr val="FFFFFF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200" b="1" dirty="0" smtClean="0">
                          <a:effectLst/>
                        </a:rPr>
                        <a:t>-32</a:t>
                      </a:r>
                      <a:endParaRPr lang="ru-RU" sz="1200" b="1" dirty="0">
                        <a:solidFill>
                          <a:srgbClr val="FFFFFF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200" b="1" dirty="0" smtClean="0">
                          <a:effectLst/>
                        </a:rPr>
                        <a:t>-30</a:t>
                      </a:r>
                      <a:endParaRPr lang="ru-RU" sz="1200" b="1" dirty="0">
                        <a:solidFill>
                          <a:srgbClr val="FFFFFF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200" b="1" dirty="0" smtClean="0">
                          <a:effectLst/>
                        </a:rPr>
                        <a:t>-28</a:t>
                      </a:r>
                      <a:endParaRPr lang="ru-RU" sz="1200" b="1" dirty="0">
                        <a:solidFill>
                          <a:srgbClr val="FFFFFF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42338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Ткацкое производство №2 ОАО ХБК «Шуйские ситцы»</a:t>
                      </a:r>
                      <a:endParaRPr lang="ru-RU" sz="1100">
                        <a:solidFill>
                          <a:srgbClr val="FFFFFF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200">
                          <a:effectLst/>
                        </a:rPr>
                        <a:t>единиц</a:t>
                      </a:r>
                      <a:endParaRPr lang="ru-RU" sz="1200">
                        <a:solidFill>
                          <a:srgbClr val="FFFFFF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200" b="1">
                          <a:effectLst/>
                        </a:rPr>
                        <a:t>1</a:t>
                      </a:r>
                      <a:endParaRPr lang="ru-RU" sz="1200" b="1">
                        <a:solidFill>
                          <a:srgbClr val="FFFFFF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</a:rPr>
                        <a:t>1</a:t>
                      </a:r>
                      <a:endParaRPr lang="ru-RU" sz="1200" b="1" dirty="0">
                        <a:solidFill>
                          <a:srgbClr val="FFFFFF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</a:rPr>
                        <a:t>1</a:t>
                      </a:r>
                      <a:endParaRPr lang="ru-RU" sz="1200" b="1">
                        <a:solidFill>
                          <a:srgbClr val="FFFFFF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</a:rPr>
                        <a:t>1</a:t>
                      </a:r>
                      <a:endParaRPr lang="ru-RU" sz="1200" b="1" dirty="0">
                        <a:solidFill>
                          <a:srgbClr val="FFFFFF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</a:rPr>
                        <a:t>1</a:t>
                      </a:r>
                      <a:endParaRPr lang="ru-RU" sz="1200" b="1" dirty="0">
                        <a:solidFill>
                          <a:srgbClr val="FFFFFF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14717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Численность работников</a:t>
                      </a:r>
                      <a:endParaRPr lang="ru-RU" sz="1100" dirty="0">
                        <a:solidFill>
                          <a:srgbClr val="FFFFFF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200">
                          <a:effectLst/>
                        </a:rPr>
                        <a:t>человек</a:t>
                      </a:r>
                      <a:endParaRPr lang="ru-RU" sz="1200">
                        <a:solidFill>
                          <a:srgbClr val="FFFFFF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200" b="1" dirty="0" smtClean="0">
                          <a:effectLst/>
                        </a:rPr>
                        <a:t>168</a:t>
                      </a:r>
                      <a:endParaRPr lang="ru-RU" sz="1200" b="1" dirty="0">
                        <a:solidFill>
                          <a:srgbClr val="FFFFFF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200" b="1" dirty="0" smtClean="0">
                          <a:effectLst/>
                        </a:rPr>
                        <a:t>160</a:t>
                      </a:r>
                      <a:endParaRPr lang="ru-RU" sz="1200" b="1" dirty="0">
                        <a:solidFill>
                          <a:srgbClr val="FFFFFF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200" b="1" dirty="0" smtClean="0">
                          <a:effectLst/>
                        </a:rPr>
                        <a:t>180</a:t>
                      </a:r>
                      <a:endParaRPr lang="ru-RU" sz="1200" b="1" dirty="0">
                        <a:solidFill>
                          <a:srgbClr val="FFFFFF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200" b="1" dirty="0" smtClean="0">
                          <a:effectLst/>
                        </a:rPr>
                        <a:t>180</a:t>
                      </a:r>
                      <a:endParaRPr lang="ru-RU" sz="1200" b="1" dirty="0">
                        <a:solidFill>
                          <a:srgbClr val="FFFFFF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200" b="1" dirty="0" smtClean="0">
                          <a:effectLst/>
                        </a:rPr>
                        <a:t>180</a:t>
                      </a:r>
                      <a:endParaRPr lang="ru-RU" sz="1200" b="1" dirty="0">
                        <a:solidFill>
                          <a:srgbClr val="FFFFFF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21346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Средняя заработная плата</a:t>
                      </a:r>
                      <a:endParaRPr lang="ru-RU" sz="1100">
                        <a:solidFill>
                          <a:srgbClr val="FFFFFF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200">
                          <a:effectLst/>
                        </a:rPr>
                        <a:t>тыс.руб.</a:t>
                      </a:r>
                      <a:endParaRPr lang="ru-RU" sz="1200">
                        <a:solidFill>
                          <a:srgbClr val="FFFFFF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200" b="1" dirty="0" smtClean="0">
                          <a:effectLst/>
                        </a:rPr>
                        <a:t>34,3</a:t>
                      </a:r>
                      <a:endParaRPr lang="ru-RU" sz="1200" b="1" dirty="0">
                        <a:solidFill>
                          <a:srgbClr val="FFFFFF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200" b="1" dirty="0" smtClean="0">
                          <a:effectLst/>
                        </a:rPr>
                        <a:t>46,5</a:t>
                      </a:r>
                      <a:endParaRPr lang="ru-RU" sz="1200" b="1" dirty="0">
                        <a:solidFill>
                          <a:srgbClr val="FFFFFF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200" b="1" dirty="0" smtClean="0">
                          <a:effectLst/>
                        </a:rPr>
                        <a:t>48,8</a:t>
                      </a:r>
                      <a:endParaRPr lang="ru-RU" sz="1200" b="1" dirty="0">
                        <a:solidFill>
                          <a:srgbClr val="FFFFFF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200" b="1" dirty="0" smtClean="0">
                          <a:effectLst/>
                        </a:rPr>
                        <a:t>51,2</a:t>
                      </a:r>
                      <a:endParaRPr lang="ru-RU" sz="1200" b="1" dirty="0">
                        <a:solidFill>
                          <a:srgbClr val="FFFFFF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200" b="1" dirty="0" smtClean="0">
                          <a:effectLst/>
                        </a:rPr>
                        <a:t>53,8</a:t>
                      </a:r>
                      <a:endParaRPr lang="ru-RU" sz="1200" b="1" dirty="0">
                        <a:solidFill>
                          <a:srgbClr val="FFFFFF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20774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Объем отгруженной продукции</a:t>
                      </a:r>
                      <a:endParaRPr lang="ru-RU" sz="1100" dirty="0">
                        <a:solidFill>
                          <a:srgbClr val="FFFFFF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200" dirty="0" smtClean="0">
                          <a:effectLst/>
                        </a:rPr>
                        <a:t>Гкал</a:t>
                      </a:r>
                      <a:endParaRPr lang="ru-RU" sz="1200" dirty="0">
                        <a:solidFill>
                          <a:srgbClr val="FFFFFF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200" b="1" dirty="0" smtClean="0">
                          <a:effectLst/>
                        </a:rPr>
                        <a:t>12002</a:t>
                      </a:r>
                      <a:endParaRPr lang="ru-RU" sz="1200" b="1" dirty="0">
                        <a:solidFill>
                          <a:srgbClr val="FFFFFF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200" b="1" dirty="0" smtClean="0">
                          <a:effectLst/>
                        </a:rPr>
                        <a:t>15665</a:t>
                      </a:r>
                      <a:endParaRPr lang="ru-RU" sz="1200" b="1" dirty="0">
                        <a:solidFill>
                          <a:srgbClr val="FFFFFF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200" b="1" dirty="0" smtClean="0">
                          <a:effectLst/>
                        </a:rPr>
                        <a:t>15000</a:t>
                      </a:r>
                      <a:endParaRPr lang="ru-RU" sz="1200" b="1" dirty="0">
                        <a:solidFill>
                          <a:srgbClr val="FFFFFF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dirty="0" smtClean="0">
                          <a:effectLst/>
                        </a:rPr>
                        <a:t>15000</a:t>
                      </a:r>
                      <a:endParaRPr lang="ru-RU" sz="1200" b="1" dirty="0">
                        <a:solidFill>
                          <a:srgbClr val="FFFFFF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dirty="0" smtClean="0">
                          <a:effectLst/>
                        </a:rPr>
                        <a:t>15000</a:t>
                      </a:r>
                      <a:endParaRPr lang="ru-RU" sz="1200" b="1" dirty="0" smtClean="0">
                        <a:solidFill>
                          <a:srgbClr val="FFFFFF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20774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effectLst/>
                        </a:rPr>
                        <a:t>Выпуск суровых тканей</a:t>
                      </a:r>
                      <a:endParaRPr lang="ru-RU" sz="1100" dirty="0">
                        <a:solidFill>
                          <a:srgbClr val="FFFFFF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200" dirty="0" smtClean="0">
                          <a:effectLst/>
                        </a:rPr>
                        <a:t>тыс. м2</a:t>
                      </a:r>
                      <a:endParaRPr lang="ru-RU" sz="1200" dirty="0">
                        <a:solidFill>
                          <a:srgbClr val="FFFFFF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200" b="1" dirty="0" smtClean="0">
                          <a:effectLst/>
                        </a:rPr>
                        <a:t>11780</a:t>
                      </a:r>
                      <a:endParaRPr lang="ru-RU" sz="1200" b="1" dirty="0">
                        <a:solidFill>
                          <a:srgbClr val="FFFFFF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200" b="1" dirty="0" smtClean="0">
                          <a:effectLst/>
                        </a:rPr>
                        <a:t>11050</a:t>
                      </a:r>
                      <a:endParaRPr lang="ru-RU" sz="1200" b="1" dirty="0">
                        <a:solidFill>
                          <a:srgbClr val="FFFFFF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200" b="1" dirty="0" smtClean="0">
                          <a:effectLst/>
                        </a:rPr>
                        <a:t>11000</a:t>
                      </a:r>
                      <a:endParaRPr lang="ru-RU" sz="1200" b="1" dirty="0">
                        <a:solidFill>
                          <a:srgbClr val="FFFFFF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200" b="1" dirty="0" smtClean="0">
                          <a:effectLst/>
                        </a:rPr>
                        <a:t>11000</a:t>
                      </a:r>
                      <a:endParaRPr lang="ru-RU" sz="1200" b="1" dirty="0">
                        <a:solidFill>
                          <a:srgbClr val="FFFFFF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200" b="1" dirty="0" smtClean="0">
                          <a:effectLst/>
                        </a:rPr>
                        <a:t>11000</a:t>
                      </a:r>
                      <a:endParaRPr lang="ru-RU" sz="1200" b="1" dirty="0">
                        <a:solidFill>
                          <a:srgbClr val="FFFFFF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85740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Производство сельско-хозяйственной продукции в личном подсобном хозяйстве (картофеля)</a:t>
                      </a:r>
                      <a:endParaRPr lang="ru-RU" sz="1100">
                        <a:solidFill>
                          <a:srgbClr val="FFFFFF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200">
                          <a:effectLst/>
                        </a:rPr>
                        <a:t>тонн</a:t>
                      </a:r>
                      <a:endParaRPr lang="ru-RU" sz="1200">
                        <a:solidFill>
                          <a:srgbClr val="FFFFFF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200" b="1" dirty="0" smtClean="0">
                          <a:effectLst/>
                        </a:rPr>
                        <a:t>290</a:t>
                      </a:r>
                      <a:endParaRPr lang="ru-RU" sz="1200" b="1" dirty="0">
                        <a:solidFill>
                          <a:srgbClr val="FFFFFF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200" b="1" dirty="0" smtClean="0">
                          <a:effectLst/>
                        </a:rPr>
                        <a:t>295</a:t>
                      </a:r>
                      <a:endParaRPr lang="ru-RU" sz="1200" b="1" dirty="0">
                        <a:solidFill>
                          <a:srgbClr val="FFFFFF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200" b="1" dirty="0">
                          <a:effectLst/>
                        </a:rPr>
                        <a:t>310</a:t>
                      </a:r>
                      <a:endParaRPr lang="ru-RU" sz="1200" b="1" dirty="0">
                        <a:solidFill>
                          <a:srgbClr val="FFFFFF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200" b="1" dirty="0">
                          <a:effectLst/>
                        </a:rPr>
                        <a:t>310</a:t>
                      </a:r>
                      <a:endParaRPr lang="ru-RU" sz="1200" b="1" dirty="0">
                        <a:solidFill>
                          <a:srgbClr val="FFFFFF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200" b="1" dirty="0">
                          <a:effectLst/>
                        </a:rPr>
                        <a:t>310</a:t>
                      </a:r>
                      <a:endParaRPr lang="ru-RU" sz="1200" b="1" dirty="0">
                        <a:solidFill>
                          <a:srgbClr val="FFFFFF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28456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67491070"/>
              </p:ext>
            </p:extLst>
          </p:nvPr>
        </p:nvGraphicFramePr>
        <p:xfrm>
          <a:off x="467544" y="1412776"/>
          <a:ext cx="8215064" cy="475253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310408"/>
                <a:gridCol w="1080120"/>
                <a:gridCol w="936104"/>
                <a:gridCol w="936104"/>
                <a:gridCol w="1080120"/>
                <a:gridCol w="792088"/>
                <a:gridCol w="1080120"/>
              </a:tblGrid>
              <a:tr h="40360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Количество торговых точек</a:t>
                      </a:r>
                      <a:endParaRPr lang="ru-RU" sz="1100" b="0" dirty="0">
                        <a:solidFill>
                          <a:srgbClr val="FFFFFF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100" dirty="0">
                          <a:effectLst/>
                        </a:rPr>
                        <a:t>единиц</a:t>
                      </a:r>
                      <a:endParaRPr lang="ru-RU" sz="1100" b="0" dirty="0">
                        <a:solidFill>
                          <a:srgbClr val="FFFFFF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100" b="1" dirty="0" smtClean="0">
                          <a:effectLst/>
                        </a:rPr>
                        <a:t>16</a:t>
                      </a:r>
                      <a:endParaRPr lang="ru-RU" sz="1100" b="1" dirty="0">
                        <a:solidFill>
                          <a:srgbClr val="FFFFFF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100" b="1" dirty="0" smtClean="0">
                          <a:effectLst/>
                        </a:rPr>
                        <a:t>16</a:t>
                      </a:r>
                      <a:endParaRPr lang="ru-RU" sz="1100" b="1" dirty="0">
                        <a:solidFill>
                          <a:srgbClr val="FFFFFF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100" b="1" dirty="0" smtClean="0">
                          <a:effectLst/>
                        </a:rPr>
                        <a:t>18</a:t>
                      </a:r>
                      <a:endParaRPr lang="ru-RU" sz="1100" b="1" dirty="0">
                        <a:solidFill>
                          <a:srgbClr val="FFFFFF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100" b="1" dirty="0" smtClean="0">
                          <a:effectLst/>
                        </a:rPr>
                        <a:t>20</a:t>
                      </a:r>
                      <a:endParaRPr lang="ru-RU" sz="1100" b="1" dirty="0">
                        <a:solidFill>
                          <a:srgbClr val="FFFFFF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100" b="1" dirty="0" smtClean="0">
                          <a:effectLst/>
                        </a:rPr>
                        <a:t>20</a:t>
                      </a:r>
                      <a:endParaRPr lang="ru-RU" sz="1100" b="1" dirty="0">
                        <a:solidFill>
                          <a:srgbClr val="FFFFFF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40360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Численность работников торговли</a:t>
                      </a:r>
                      <a:endParaRPr lang="ru-RU" sz="1100" dirty="0">
                        <a:solidFill>
                          <a:srgbClr val="FFFFFF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100" dirty="0">
                          <a:effectLst/>
                        </a:rPr>
                        <a:t>человек</a:t>
                      </a:r>
                      <a:endParaRPr lang="ru-RU" sz="1100" dirty="0">
                        <a:solidFill>
                          <a:srgbClr val="FFFFFF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100" b="1" dirty="0" smtClean="0">
                          <a:effectLst/>
                        </a:rPr>
                        <a:t>35</a:t>
                      </a:r>
                      <a:endParaRPr lang="ru-RU" sz="1100" b="1" dirty="0">
                        <a:solidFill>
                          <a:srgbClr val="FFFFFF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100" b="1" dirty="0" smtClean="0">
                          <a:effectLst/>
                        </a:rPr>
                        <a:t>37</a:t>
                      </a:r>
                      <a:endParaRPr lang="ru-RU" sz="1100" b="1" dirty="0">
                        <a:solidFill>
                          <a:srgbClr val="FFFFFF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100" b="1" dirty="0" smtClean="0">
                          <a:effectLst/>
                        </a:rPr>
                        <a:t>37</a:t>
                      </a:r>
                      <a:endParaRPr lang="ru-RU" sz="1100" b="1" dirty="0">
                        <a:solidFill>
                          <a:srgbClr val="FFFFFF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100" b="1" dirty="0" smtClean="0">
                          <a:effectLst/>
                        </a:rPr>
                        <a:t>40</a:t>
                      </a:r>
                      <a:endParaRPr lang="ru-RU" sz="1100" b="1" dirty="0">
                        <a:solidFill>
                          <a:srgbClr val="FFFFFF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100" b="1" dirty="0" smtClean="0">
                          <a:effectLst/>
                        </a:rPr>
                        <a:t>40</a:t>
                      </a:r>
                      <a:endParaRPr lang="ru-RU" sz="1100" b="1" dirty="0">
                        <a:solidFill>
                          <a:srgbClr val="FFFFFF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40360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Обеспеченность </a:t>
                      </a:r>
                      <a:r>
                        <a:rPr lang="ru-RU" sz="1100" dirty="0" err="1">
                          <a:effectLst/>
                        </a:rPr>
                        <a:t>фельдшерско</a:t>
                      </a:r>
                      <a:r>
                        <a:rPr lang="ru-RU" sz="1100" dirty="0">
                          <a:effectLst/>
                        </a:rPr>
                        <a:t> – акушерскими пунктами</a:t>
                      </a:r>
                      <a:endParaRPr lang="ru-RU" sz="1100" dirty="0">
                        <a:solidFill>
                          <a:srgbClr val="FFFFFF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100" dirty="0" err="1">
                          <a:effectLst/>
                        </a:rPr>
                        <a:t>учрежд</a:t>
                      </a:r>
                      <a:r>
                        <a:rPr lang="ru-RU" sz="1100" dirty="0">
                          <a:effectLst/>
                        </a:rPr>
                        <a:t>.</a:t>
                      </a:r>
                      <a:endParaRPr lang="ru-RU" sz="1100" dirty="0">
                        <a:solidFill>
                          <a:srgbClr val="FFFFFF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100" b="1" dirty="0">
                          <a:effectLst/>
                        </a:rPr>
                        <a:t>2</a:t>
                      </a:r>
                      <a:endParaRPr lang="ru-RU" sz="1100" b="1" dirty="0">
                        <a:solidFill>
                          <a:srgbClr val="FFFFFF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100" b="1" dirty="0">
                          <a:effectLst/>
                        </a:rPr>
                        <a:t>2</a:t>
                      </a:r>
                      <a:endParaRPr lang="ru-RU" sz="1100" b="1" dirty="0">
                        <a:solidFill>
                          <a:srgbClr val="FFFFFF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100" b="1" dirty="0">
                          <a:effectLst/>
                        </a:rPr>
                        <a:t>2</a:t>
                      </a:r>
                      <a:endParaRPr lang="ru-RU" sz="1100" b="1" dirty="0">
                        <a:solidFill>
                          <a:srgbClr val="FFFFFF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100" b="1">
                          <a:effectLst/>
                        </a:rPr>
                        <a:t>2</a:t>
                      </a:r>
                      <a:endParaRPr lang="ru-RU" sz="1100" b="1">
                        <a:solidFill>
                          <a:srgbClr val="FFFFFF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100" b="1" dirty="0">
                          <a:effectLst/>
                        </a:rPr>
                        <a:t>2</a:t>
                      </a:r>
                      <a:endParaRPr lang="ru-RU" sz="1100" b="1" dirty="0">
                        <a:solidFill>
                          <a:srgbClr val="FFFFFF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7610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Обеспеченность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средним медицинским персоналом</a:t>
                      </a:r>
                      <a:endParaRPr lang="ru-RU" sz="1100" dirty="0">
                        <a:solidFill>
                          <a:srgbClr val="FFFFFF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100">
                          <a:effectLst/>
                        </a:rPr>
                        <a:t>человек</a:t>
                      </a:r>
                      <a:endParaRPr lang="ru-RU" sz="1100">
                        <a:solidFill>
                          <a:srgbClr val="FFFFFF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100" b="1" dirty="0">
                          <a:effectLst/>
                        </a:rPr>
                        <a:t>2</a:t>
                      </a:r>
                      <a:endParaRPr lang="ru-RU" sz="1100" b="1" dirty="0">
                        <a:solidFill>
                          <a:srgbClr val="FFFFFF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100" b="1" dirty="0">
                          <a:effectLst/>
                        </a:rPr>
                        <a:t>2</a:t>
                      </a:r>
                      <a:endParaRPr lang="ru-RU" sz="1100" b="1" dirty="0">
                        <a:solidFill>
                          <a:srgbClr val="FFFFFF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100" b="1" dirty="0">
                          <a:effectLst/>
                        </a:rPr>
                        <a:t>2</a:t>
                      </a:r>
                      <a:endParaRPr lang="ru-RU" sz="1100" b="1" dirty="0">
                        <a:solidFill>
                          <a:srgbClr val="FFFFFF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100" b="1">
                          <a:effectLst/>
                        </a:rPr>
                        <a:t>2</a:t>
                      </a:r>
                      <a:endParaRPr lang="ru-RU" sz="1100" b="1">
                        <a:solidFill>
                          <a:srgbClr val="FFFFFF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100" b="1">
                          <a:effectLst/>
                        </a:rPr>
                        <a:t>2</a:t>
                      </a:r>
                      <a:endParaRPr lang="ru-RU" sz="1100" b="1">
                        <a:solidFill>
                          <a:srgbClr val="FFFFFF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40360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Обеспеченность общедоступными библиотеками</a:t>
                      </a:r>
                      <a:endParaRPr lang="ru-RU" sz="1100" dirty="0">
                        <a:solidFill>
                          <a:srgbClr val="FFFFFF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100">
                          <a:effectLst/>
                        </a:rPr>
                        <a:t>учрежд.</a:t>
                      </a:r>
                      <a:endParaRPr lang="ru-RU" sz="1100">
                        <a:solidFill>
                          <a:srgbClr val="FFFFFF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100" b="1" dirty="0" smtClean="0">
                          <a:effectLst/>
                        </a:rPr>
                        <a:t>1</a:t>
                      </a:r>
                      <a:endParaRPr lang="ru-RU" sz="1100" b="1" dirty="0">
                        <a:solidFill>
                          <a:srgbClr val="FFFFFF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100" b="1" dirty="0" smtClean="0">
                          <a:effectLst/>
                        </a:rPr>
                        <a:t>1</a:t>
                      </a:r>
                      <a:endParaRPr lang="ru-RU" sz="1100" b="1" dirty="0">
                        <a:solidFill>
                          <a:srgbClr val="FFFFFF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100" b="1" dirty="0" smtClean="0">
                          <a:effectLst/>
                        </a:rPr>
                        <a:t>1</a:t>
                      </a:r>
                      <a:endParaRPr lang="ru-RU" sz="1100" b="1" dirty="0">
                        <a:solidFill>
                          <a:srgbClr val="FFFFFF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100" b="1" dirty="0" smtClean="0">
                          <a:effectLst/>
                        </a:rPr>
                        <a:t>1</a:t>
                      </a:r>
                      <a:endParaRPr lang="ru-RU" sz="1100" b="1" dirty="0">
                        <a:solidFill>
                          <a:srgbClr val="FFFFFF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100" b="1" dirty="0" smtClean="0">
                          <a:effectLst/>
                        </a:rPr>
                        <a:t>1</a:t>
                      </a:r>
                      <a:endParaRPr lang="ru-RU" sz="1100" b="1" dirty="0">
                        <a:solidFill>
                          <a:srgbClr val="FFFFFF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40360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Обеспеченность учреждениями культурно- досугового типа</a:t>
                      </a:r>
                      <a:endParaRPr lang="ru-RU" sz="1100" dirty="0">
                        <a:solidFill>
                          <a:srgbClr val="FFFFFF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100" dirty="0">
                          <a:effectLst/>
                        </a:rPr>
                        <a:t>Филиалы </a:t>
                      </a:r>
                      <a:r>
                        <a:rPr lang="ru-RU" sz="1100" dirty="0" err="1">
                          <a:effectLst/>
                        </a:rPr>
                        <a:t>учрежд</a:t>
                      </a:r>
                      <a:r>
                        <a:rPr lang="ru-RU" sz="1100" dirty="0">
                          <a:effectLst/>
                        </a:rPr>
                        <a:t>.</a:t>
                      </a:r>
                      <a:endParaRPr lang="ru-RU" sz="1100" dirty="0">
                        <a:solidFill>
                          <a:srgbClr val="FFFFFF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100" b="1">
                          <a:effectLst/>
                        </a:rPr>
                        <a:t>3</a:t>
                      </a:r>
                      <a:endParaRPr lang="ru-RU" sz="1100" b="1">
                        <a:solidFill>
                          <a:srgbClr val="FFFFFF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effectLst/>
                        </a:rPr>
                        <a:t>3</a:t>
                      </a:r>
                      <a:endParaRPr lang="ru-RU" sz="1100" b="1" dirty="0">
                        <a:solidFill>
                          <a:srgbClr val="FFFFFF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effectLst/>
                        </a:rPr>
                        <a:t>3</a:t>
                      </a:r>
                      <a:endParaRPr lang="ru-RU" sz="1100" b="1" dirty="0">
                        <a:solidFill>
                          <a:srgbClr val="FFFFFF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effectLst/>
                        </a:rPr>
                        <a:t>3</a:t>
                      </a:r>
                      <a:endParaRPr lang="ru-RU" sz="1100" b="1" dirty="0">
                        <a:solidFill>
                          <a:srgbClr val="FFFFFF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effectLst/>
                        </a:rPr>
                        <a:t>3</a:t>
                      </a:r>
                      <a:endParaRPr lang="ru-RU" sz="1100" b="1">
                        <a:solidFill>
                          <a:srgbClr val="FFFFFF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7610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Обеспеченность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детскими дошкольными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учреждениями</a:t>
                      </a:r>
                      <a:endParaRPr lang="ru-RU" sz="1100" dirty="0">
                        <a:solidFill>
                          <a:srgbClr val="FFFFFF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100">
                          <a:effectLst/>
                        </a:rPr>
                        <a:t>учрежд.</a:t>
                      </a:r>
                      <a:endParaRPr lang="ru-RU" sz="1100">
                        <a:solidFill>
                          <a:srgbClr val="FFFFFF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100" b="1">
                          <a:effectLst/>
                        </a:rPr>
                        <a:t>1</a:t>
                      </a:r>
                      <a:endParaRPr lang="ru-RU" sz="1100" b="1">
                        <a:solidFill>
                          <a:srgbClr val="FFFFFF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100" b="1">
                          <a:effectLst/>
                        </a:rPr>
                        <a:t>1</a:t>
                      </a:r>
                      <a:endParaRPr lang="ru-RU" sz="1100" b="1">
                        <a:solidFill>
                          <a:srgbClr val="FFFFFF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100" b="1" dirty="0">
                          <a:effectLst/>
                        </a:rPr>
                        <a:t>1</a:t>
                      </a:r>
                      <a:endParaRPr lang="ru-RU" sz="1100" b="1" dirty="0">
                        <a:solidFill>
                          <a:srgbClr val="FFFFFF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100" b="1" dirty="0">
                          <a:effectLst/>
                        </a:rPr>
                        <a:t>1</a:t>
                      </a:r>
                      <a:endParaRPr lang="ru-RU" sz="1100" b="1" dirty="0">
                        <a:solidFill>
                          <a:srgbClr val="FFFFFF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100" b="1">
                          <a:effectLst/>
                        </a:rPr>
                        <a:t>1</a:t>
                      </a:r>
                      <a:endParaRPr lang="ru-RU" sz="1100" b="1">
                        <a:solidFill>
                          <a:srgbClr val="FFFFFF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19523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Налог на доходы физических лиц</a:t>
                      </a:r>
                      <a:endParaRPr lang="ru-RU" sz="1100" dirty="0">
                        <a:solidFill>
                          <a:srgbClr val="FFFFFF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100">
                          <a:effectLst/>
                        </a:rPr>
                        <a:t>тыс.руб.</a:t>
                      </a:r>
                      <a:endParaRPr lang="ru-RU" sz="1100">
                        <a:solidFill>
                          <a:srgbClr val="FFFFFF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100" b="1" dirty="0" smtClean="0">
                          <a:effectLst/>
                        </a:rPr>
                        <a:t>970,9</a:t>
                      </a:r>
                      <a:endParaRPr lang="ru-RU" sz="1100" b="1" dirty="0">
                        <a:solidFill>
                          <a:srgbClr val="FFFFFF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100" b="1" dirty="0" smtClean="0">
                          <a:effectLst/>
                        </a:rPr>
                        <a:t>1232,0</a:t>
                      </a:r>
                      <a:endParaRPr lang="ru-RU" sz="1100" b="1" dirty="0">
                        <a:solidFill>
                          <a:srgbClr val="FFFFFF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100" b="1" dirty="0" smtClean="0">
                          <a:effectLst/>
                        </a:rPr>
                        <a:t>1250,0</a:t>
                      </a:r>
                      <a:endParaRPr lang="ru-RU" sz="1100" b="1" dirty="0">
                        <a:solidFill>
                          <a:srgbClr val="FFFFFF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100" b="1" dirty="0" smtClean="0">
                          <a:effectLst/>
                        </a:rPr>
                        <a:t>1260,0</a:t>
                      </a:r>
                      <a:endParaRPr lang="ru-RU" sz="1100" b="1" dirty="0">
                        <a:solidFill>
                          <a:srgbClr val="FFFFFF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100" b="1" dirty="0" smtClean="0">
                          <a:effectLst/>
                        </a:rPr>
                        <a:t>1270,0</a:t>
                      </a:r>
                      <a:endParaRPr lang="ru-RU" sz="1100" b="1" dirty="0">
                        <a:solidFill>
                          <a:srgbClr val="FFFFFF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21208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Налоги на имущество</a:t>
                      </a:r>
                      <a:endParaRPr lang="ru-RU" sz="1100" dirty="0">
                        <a:solidFill>
                          <a:srgbClr val="FFFFFF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тыс.руб.</a:t>
                      </a:r>
                      <a:endParaRPr lang="ru-RU" sz="1100">
                        <a:solidFill>
                          <a:srgbClr val="FFFFFF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100" b="1" dirty="0" smtClean="0">
                          <a:effectLst/>
                        </a:rPr>
                        <a:t>1051,8</a:t>
                      </a:r>
                      <a:endParaRPr lang="ru-RU" sz="1100" b="1" dirty="0">
                        <a:solidFill>
                          <a:srgbClr val="FFFFFF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100" b="1" dirty="0" smtClean="0">
                          <a:effectLst/>
                        </a:rPr>
                        <a:t>757,0</a:t>
                      </a:r>
                      <a:endParaRPr lang="ru-RU" sz="1100" b="1" dirty="0">
                        <a:solidFill>
                          <a:srgbClr val="FFFFFF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100" b="1" dirty="0" smtClean="0">
                          <a:effectLst/>
                        </a:rPr>
                        <a:t>812,0</a:t>
                      </a:r>
                      <a:endParaRPr lang="ru-RU" sz="1100" b="1" dirty="0">
                        <a:solidFill>
                          <a:srgbClr val="FFFFFF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100" b="1" dirty="0" smtClean="0">
                          <a:effectLst/>
                        </a:rPr>
                        <a:t>819,0</a:t>
                      </a:r>
                      <a:endParaRPr lang="ru-RU" sz="1100" b="1" dirty="0">
                        <a:solidFill>
                          <a:srgbClr val="FFFFFF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100" b="1" dirty="0" smtClean="0">
                          <a:effectLst/>
                        </a:rPr>
                        <a:t>826,0</a:t>
                      </a:r>
                      <a:endParaRPr lang="ru-RU" sz="1100" b="1" dirty="0">
                        <a:solidFill>
                          <a:srgbClr val="FFFFFF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40360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Государственная пошлина, сборы</a:t>
                      </a:r>
                      <a:endParaRPr lang="ru-RU" sz="1100">
                        <a:solidFill>
                          <a:srgbClr val="FFFFFF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тыс.руб.</a:t>
                      </a:r>
                      <a:endParaRPr lang="ru-RU" sz="1100">
                        <a:solidFill>
                          <a:srgbClr val="FFFFFF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100" b="1" dirty="0" smtClean="0">
                          <a:effectLst/>
                        </a:rPr>
                        <a:t>2,9</a:t>
                      </a:r>
                      <a:endParaRPr lang="ru-RU" sz="1100" b="1" dirty="0">
                        <a:solidFill>
                          <a:srgbClr val="FFFFFF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100" b="1" dirty="0" smtClean="0">
                          <a:effectLst/>
                        </a:rPr>
                        <a:t>3,0</a:t>
                      </a:r>
                      <a:endParaRPr lang="ru-RU" sz="1100" b="1" dirty="0">
                        <a:solidFill>
                          <a:srgbClr val="FFFFFF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100" b="1" dirty="0" smtClean="0">
                          <a:effectLst/>
                        </a:rPr>
                        <a:t>6,0</a:t>
                      </a:r>
                      <a:endParaRPr lang="ru-RU" sz="1100" b="1" dirty="0">
                        <a:solidFill>
                          <a:srgbClr val="FFFFFF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100" b="1" dirty="0" smtClean="0">
                          <a:effectLst/>
                        </a:rPr>
                        <a:t>6,0</a:t>
                      </a:r>
                      <a:endParaRPr lang="ru-RU" sz="1100" b="1" dirty="0">
                        <a:solidFill>
                          <a:srgbClr val="FFFFFF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100" b="1" dirty="0" smtClean="0">
                          <a:effectLst/>
                        </a:rPr>
                        <a:t>6,0</a:t>
                      </a:r>
                      <a:endParaRPr lang="ru-RU" sz="1100" b="1" dirty="0">
                        <a:solidFill>
                          <a:srgbClr val="FFFFFF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77134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Доходы от использования имущества, находящегося в государственной и муниципальной собственности</a:t>
                      </a:r>
                      <a:endParaRPr lang="ru-RU" sz="1100" dirty="0">
                        <a:solidFill>
                          <a:srgbClr val="FFFFFF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тыс.руб.</a:t>
                      </a:r>
                      <a:endParaRPr lang="ru-RU" sz="1100">
                        <a:solidFill>
                          <a:srgbClr val="FFFFFF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100" b="1" dirty="0" smtClean="0">
                          <a:effectLst/>
                        </a:rPr>
                        <a:t>321,7</a:t>
                      </a:r>
                      <a:endParaRPr lang="ru-RU" sz="1100" b="1" dirty="0">
                        <a:solidFill>
                          <a:srgbClr val="FFFFFF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100" b="1" dirty="0" smtClean="0">
                          <a:effectLst/>
                        </a:rPr>
                        <a:t>345,1</a:t>
                      </a:r>
                      <a:endParaRPr lang="ru-RU" sz="1100" b="1" dirty="0">
                        <a:solidFill>
                          <a:srgbClr val="FFFFFF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100" b="1" dirty="0" smtClean="0">
                          <a:effectLst/>
                        </a:rPr>
                        <a:t>455,3</a:t>
                      </a:r>
                      <a:endParaRPr lang="ru-RU" sz="1100" b="1" dirty="0">
                        <a:solidFill>
                          <a:srgbClr val="FFFFFF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100" b="1" dirty="0" smtClean="0">
                          <a:effectLst/>
                        </a:rPr>
                        <a:t>455,3</a:t>
                      </a:r>
                      <a:endParaRPr lang="ru-RU" sz="1100" b="1" dirty="0">
                        <a:solidFill>
                          <a:srgbClr val="FFFFFF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100" b="1" dirty="0" smtClean="0">
                          <a:effectLst/>
                        </a:rPr>
                        <a:t>455,3</a:t>
                      </a:r>
                      <a:endParaRPr lang="ru-RU" sz="1100" b="1" dirty="0">
                        <a:solidFill>
                          <a:srgbClr val="FFFFFF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39654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ециальное оформление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4622</TotalTime>
  <Words>2608</Words>
  <Application>Microsoft Office PowerPoint</Application>
  <PresentationFormat>Экран (4:3)</PresentationFormat>
  <Paragraphs>867</Paragraphs>
  <Slides>26</Slides>
  <Notes>4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26</vt:i4>
      </vt:variant>
    </vt:vector>
  </HeadingPairs>
  <TitlesOfParts>
    <vt:vector size="28" baseType="lpstr">
      <vt:lpstr>Специальное оформление</vt:lpstr>
      <vt:lpstr>Поток</vt:lpstr>
      <vt:lpstr>БЮДЖЕТ ДЛЯ ГРАЖДАН  к решению от 23.12.2024 № 53  «О бюджете Семейкинского сельского поселения на 2025 и на плановый период 2026 и 2027годов» </vt:lpstr>
      <vt:lpstr>Презентация PowerPoint</vt:lpstr>
      <vt:lpstr>ЭТАПЫ БЮДЖЕТНОГО ПРОЦЕССА</vt:lpstr>
      <vt:lpstr>Презентация PowerPoint</vt:lpstr>
      <vt:lpstr>Презентация PowerPoint</vt:lpstr>
      <vt:lpstr>Основания для разработки проекта бюджета</vt:lpstr>
      <vt:lpstr>Основные направления бюджетной и налоговой политики Семейкинского сельского поселения</vt:lpstr>
      <vt:lpstr>  Прогноз  социально-экономического развития Семейкинского сельского поселения Шуйского муниципального района Ивановской области на 2025 год и плановый период 2026-2027гг. </vt:lpstr>
      <vt:lpstr>Презентация PowerPoint</vt:lpstr>
      <vt:lpstr>Основные характеристики бюджета Семейкинского сельского поселения на 2025 - 2027 годы (тыс. руб.)</vt:lpstr>
      <vt:lpstr>Структура доходов бюджета Семейкинского сельского поселения</vt:lpstr>
      <vt:lpstr>Динамика доходов бюджета  СЕМЕЙКИНСКОГО СЕЛЬСКОГО ПОСЕЛЕНИЯ 2025– 2027 года</vt:lpstr>
      <vt:lpstr>РАСХОДЫ БЮДЖЕТА</vt:lpstr>
      <vt:lpstr>Расходы бюджета на 2025-2027г.</vt:lpstr>
      <vt:lpstr>Расходы бюджета СЕМЕЙКИНСКОГО СЕЛЬСКОГО ПОСЕЛЕНИЯ по разделам и подразделам классификации расходов бюджета на 2025 год и плановый период 2026-2027 годов</vt:lpstr>
      <vt:lpstr>Расходы бюджета СЕМЕЙКИНСКОГО СЕЛЬСКОГО ПОСЕЛЕНИЯ на реализацию муниципальных программ на 2025 год  и плановый период 2026-2027 годы</vt:lpstr>
      <vt:lpstr>Муниципальная программа Совершенствование управления муниципальной собственностью Семейкинского сельского поселения на 2025-2027 годы   Цель программы - создание условий для эффективного управления муниципальным имуществом и земельными ресурсами и их рационального использования Целевые индикаторы (показатели) реализации Программы</vt:lpstr>
      <vt:lpstr>  Муниципальная Программа  «Обеспечение пожарной безопасности на территории  Семейкинского сельского поселения на 2023 год  и на плановый период 2024 и 2025 годы» Цель программы - создание и обеспечение необходимых условий для повышения пожарной безопасности населенных пунктов Целевые индикаторы (показатели) реализации Программы</vt:lpstr>
      <vt:lpstr> Муниципальная программа  «Муниципальная служба Семейкинского сельского поселения на  2023-2025 годы» Цель программы - повышение эффективности и результативности муниципальной службы, а также её развитие и совершенствование  в Семейкинском сельском поселении  Целевые индикаторы (показатели) реализации программы</vt:lpstr>
      <vt:lpstr>    Муниципальная программа «Военно-патриотическое воспитание несовершеннолетних и молодежи Семейкинского сельского поселения на 2023 – 2025 годы» Цель программы – развитие системы военно-патриотического воспитания молодежи Семейкинского сельского поселения, способной на основе формирования патриотических чувств и сознания обеспечить решение задач по консолидации общества, поддержанию общественной и экономической стабильности в обществе Целевые индикаторы (показатели) реализации Программы</vt:lpstr>
      <vt:lpstr>Муниципальная программа  «Комплексная программа благоустройства территории Семейкинского сельского поселения на 2022 – 2025 годы» Цель программы - совершенствование системы комплексного благоустройства Семейкинского сельского поселения Шуйского муниципального района  Целевые индикаторы (показатели) реализации Программы</vt:lpstr>
      <vt:lpstr>     Муниципальная программа «Развитие культуры  на 2023-2027 годы» Цель программы - обеспечение творческого и культурного развития личности, участия населения в культурной жизни Семейкинского сельского поселения Целевые индикаторы (показатели) реализации Программы</vt:lpstr>
      <vt:lpstr>   Муниципальная программа «Совершенствование муниципального управления Семейкинского сельского поселения на 2023-2027 годы» Цель программы являются создание оптимальных условий для развития, совершенствования и повышения эффективности деятельности органов местного самоуправления и обеспечение реализации органами местного самоуправления переданных государственных полномочий Целевые индикаторы (показатели) реализации Программы</vt:lpstr>
      <vt:lpstr>Презентация PowerPoint</vt:lpstr>
      <vt:lpstr>Объем муниципального долга на 2025 год и плановый период 2026-2027 годов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UF</dc:creator>
  <cp:lastModifiedBy>ПК2</cp:lastModifiedBy>
  <cp:revision>333</cp:revision>
  <cp:lastPrinted>2021-12-07T11:09:54Z</cp:lastPrinted>
  <dcterms:created xsi:type="dcterms:W3CDTF">2018-04-24T13:32:49Z</dcterms:created>
  <dcterms:modified xsi:type="dcterms:W3CDTF">2025-05-29T08:14:07Z</dcterms:modified>
</cp:coreProperties>
</file>