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notesMasterIdLst>
    <p:notesMasterId r:id="rId29"/>
  </p:notesMasterIdLst>
  <p:sldIdLst>
    <p:sldId id="309" r:id="rId3"/>
    <p:sldId id="258" r:id="rId4"/>
    <p:sldId id="281" r:id="rId5"/>
    <p:sldId id="282" r:id="rId6"/>
    <p:sldId id="279" r:id="rId7"/>
    <p:sldId id="310" r:id="rId8"/>
    <p:sldId id="311" r:id="rId9"/>
    <p:sldId id="290" r:id="rId10"/>
    <p:sldId id="291" r:id="rId11"/>
    <p:sldId id="261" r:id="rId12"/>
    <p:sldId id="312" r:id="rId13"/>
    <p:sldId id="264" r:id="rId14"/>
    <p:sldId id="292" r:id="rId15"/>
    <p:sldId id="313" r:id="rId16"/>
    <p:sldId id="287" r:id="rId17"/>
    <p:sldId id="288" r:id="rId18"/>
    <p:sldId id="301" r:id="rId19"/>
    <p:sldId id="303" r:id="rId20"/>
    <p:sldId id="304" r:id="rId21"/>
    <p:sldId id="302" r:id="rId22"/>
    <p:sldId id="305" r:id="rId23"/>
    <p:sldId id="308" r:id="rId24"/>
    <p:sldId id="295" r:id="rId25"/>
    <p:sldId id="294" r:id="rId26"/>
    <p:sldId id="289" r:id="rId27"/>
    <p:sldId id="307" r:id="rId2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00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73" autoAdjust="0"/>
  </p:normalViewPr>
  <p:slideViewPr>
    <p:cSldViewPr>
      <p:cViewPr>
        <p:scale>
          <a:sx n="107" d="100"/>
          <a:sy n="107" d="100"/>
        </p:scale>
        <p:origin x="-492" y="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8.13575130994137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35A9-4382-A26B-BF338D949FFD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1.6271502619882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5A9-4382-A26B-BF338D949FFD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2130</c:v>
                </c:pt>
                <c:pt idx="1">
                  <c:v>1903</c:v>
                </c:pt>
                <c:pt idx="2">
                  <c:v>1904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5A9-4382-A26B-BF338D949FF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2305F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333.2</c:v>
                </c:pt>
                <c:pt idx="1">
                  <c:v>333.2</c:v>
                </c:pt>
                <c:pt idx="2">
                  <c:v>333.2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5A9-4382-A26B-BF338D949FF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перечисления от других бюджетов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13538.9</c:v>
                </c:pt>
                <c:pt idx="1">
                  <c:v>10231.9</c:v>
                </c:pt>
                <c:pt idx="2">
                  <c:v>10174.5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5A9-4382-A26B-BF338D949F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751552"/>
        <c:axId val="47753472"/>
      </c:barChart>
      <c:catAx>
        <c:axId val="4775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pPr>
            <a:endParaRPr lang="ru-RU"/>
          </a:p>
        </c:txPr>
        <c:crossAx val="47753472"/>
        <c:crosses val="autoZero"/>
        <c:auto val="1"/>
        <c:lblAlgn val="ctr"/>
        <c:lblOffset val="100"/>
        <c:noMultiLvlLbl val="0"/>
      </c:catAx>
      <c:valAx>
        <c:axId val="47753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pPr>
            <a:endParaRPr lang="ru-RU"/>
          </a:p>
        </c:txPr>
        <c:crossAx val="47751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BAAD1B-5BAC-4AC0-8BA9-6D0621EB872A}" type="doc">
      <dgm:prSet loTypeId="urn:microsoft.com/office/officeart/2005/8/layout/cycle5" loCatId="cycle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443ECAFA-A6D7-41FF-AC7E-E0473AEE9907}">
      <dgm:prSet phldrT="[Текст]" custT="1"/>
      <dgm:spPr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i="0" dirty="0" smtClean="0">
              <a:solidFill>
                <a:schemeClr val="bg1"/>
              </a:solidFill>
              <a:latin typeface="Arial Narrow" panose="020B0606020202030204" pitchFamily="34" charset="0"/>
            </a:rPr>
            <a:t>РАЗРАБОТКА ПРОГНОЗА СОЦИАЛЬНО-ЭКОНОМИЧЕСКОГО РАЗВИТИЯ  СЕМЕЙКИНСКОГО СЕЛЬСКОГО ПОСЕЛЕНИЯ НА ОЧЕРЕДНОЙ ФИНАНСОВЫЙ ГОД И ПЛАНОВЫЙ ПЕРИОД</a:t>
          </a:r>
          <a:endParaRPr lang="ru-RU" sz="1100" b="1" i="0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80443694-B682-45A2-95DE-FF3E15237DEA}" type="parTrans" cxnId="{3FC22665-63D9-484D-AF19-34C633E7812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F9A309A-9FC0-485D-BD9D-D3AA06914A86}" type="sibTrans" cxnId="{3FC22665-63D9-484D-AF19-34C633E78123}">
      <dgm:prSet/>
      <dgm:spPr>
        <a:ln w="22225"/>
        <a:scene3d>
          <a:camera prst="orthographicFront">
            <a:rot lat="20999999" lon="0" rev="0"/>
          </a:camera>
          <a:lightRig rig="contrasting" dir="t">
            <a:rot lat="0" lon="0" rev="1200000"/>
          </a:lightRig>
        </a:scene3d>
        <a:sp3d z="-110000"/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724D7F1B-A1E0-49D7-BF3E-FEFCD1C743CE}">
      <dgm:prSet phldrT="[Текст]" custT="1"/>
      <dgm:spPr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i="0" dirty="0" smtClean="0">
              <a:solidFill>
                <a:schemeClr val="bg1"/>
              </a:solidFill>
              <a:latin typeface="Arial Narrow" panose="020B0606020202030204" pitchFamily="34" charset="0"/>
            </a:rPr>
            <a:t>РАЗРАБОТКА ДОКУМЕНТОВ И МАТЕРИАЛОВ, НЕОБХОДИМЫХ ДЛЯ ФОРМИРОВАНИЯ БЮДЖЕТА СЕМЕЙКИНСКОГО СЕЛЬСКОГО ПОСЕЛЕНИЯ </a:t>
          </a:r>
          <a:endParaRPr lang="ru-RU" sz="1100" b="1" i="0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8421A8F1-BAEA-4CEE-B30C-84C25247883B}" type="parTrans" cxnId="{C6A0782F-1121-413E-BFF4-9C91A43198B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BA3E322-4EFF-422F-8958-15FC13EBBE0A}" type="sibTrans" cxnId="{C6A0782F-1121-413E-BFF4-9C91A43198B6}">
      <dgm:prSet/>
      <dgm:spPr>
        <a:ln w="22225"/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3E04EBF9-6BCF-4C97-97CC-16053D8ADECA}">
      <dgm:prSet phldrT="[Текст]" custT="1"/>
      <dgm:spPr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200" b="1" i="0" dirty="0" smtClean="0">
              <a:solidFill>
                <a:schemeClr val="bg1"/>
              </a:solidFill>
              <a:latin typeface="Arial Narrow" panose="020B0606020202030204" pitchFamily="34" charset="0"/>
            </a:rPr>
            <a:t>СОСТАВЛЕНИЕ ПРОЕКТА БЮДЖЕТА СЕМЕЙКИНСКОГО СЕЛЬСКОГО ПОСЕЛЕНИЯ </a:t>
          </a:r>
          <a:endParaRPr lang="ru-RU" sz="1200" b="1" i="0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300F097E-CD7D-4D51-A520-F17C4F00BCF8}" type="parTrans" cxnId="{EB02B10B-C7DF-4C93-973D-78E12C57903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D26771F-14FC-487C-BE39-6B56926D70D0}" type="sibTrans" cxnId="{EB02B10B-C7DF-4C93-973D-78E12C579033}">
      <dgm:prSet/>
      <dgm:spPr>
        <a:ln w="22225"/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C3117F4-22F7-4278-9E67-6CE483EEA235}">
      <dgm:prSet phldrT="[Текст]" custT="1"/>
      <dgm:spPr>
        <a:solidFill>
          <a:srgbClr val="FFFFDD"/>
        </a:solidFill>
        <a:ln w="127000">
          <a:solidFill>
            <a:srgbClr val="C00000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i="0" dirty="0" smtClean="0">
              <a:solidFill>
                <a:schemeClr val="bg1"/>
              </a:solidFill>
              <a:latin typeface="Arial Narrow" panose="020B0606020202030204" pitchFamily="34" charset="0"/>
            </a:rPr>
            <a:t>РАССМОТРЕНИЕ   И УТВЕРЖДЕНИЕ БЮДЖЕТА СЕМЕЙКИНСКОГО СЕЛЬСКОГО ПОСЕЛЕНИЯ </a:t>
          </a:r>
          <a:endParaRPr lang="ru-RU" sz="1100" b="1" i="0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FFECE32E-61FB-48FC-B2EB-498B71F1D7E8}" type="parTrans" cxnId="{56B4D61A-9A37-4512-94F3-E427B097701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3D8F672-682C-4EEF-83C3-46A0F47A1E51}" type="sibTrans" cxnId="{56B4D61A-9A37-4512-94F3-E427B0977017}">
      <dgm:prSet/>
      <dgm:spPr>
        <a:ln w="22225"/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582979A8-C384-483D-9063-70433550210F}">
      <dgm:prSet phldrT="[Текст]" custT="1"/>
      <dgm:spPr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200" b="1" i="0" dirty="0" smtClean="0">
              <a:solidFill>
                <a:schemeClr val="bg1"/>
              </a:solidFill>
              <a:latin typeface="Arial Narrow" panose="020B0606020202030204" pitchFamily="34" charset="0"/>
            </a:rPr>
            <a:t>ИСПОЛНЕНИЕ БЮДЖЕТА СЕМЕЙКИНСКОГО СЕЛЬСКОГО ПОСЕЛЕНИЯ </a:t>
          </a:r>
          <a:endParaRPr lang="ru-RU" sz="1200" b="1" i="0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27AB9AEC-E8AF-41DD-9374-87F1F2B00302}" type="parTrans" cxnId="{A5A1EF05-7827-4CEA-ABDE-26873AECCC6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BBE3567-C6F7-4BAB-9067-FDC8A32F0041}" type="sibTrans" cxnId="{A5A1EF05-7827-4CEA-ABDE-26873AECCC68}">
      <dgm:prSet/>
      <dgm:spPr>
        <a:ln w="22225"/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99AA82BB-5D7A-4078-8B23-18C254D0DC4B}">
      <dgm:prSet phldrT="[Текст]" custT="1"/>
      <dgm:spPr>
        <a:solidFill>
          <a:srgbClr val="7030A0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i="0" dirty="0" smtClean="0">
              <a:solidFill>
                <a:schemeClr val="tx1"/>
              </a:solidFill>
              <a:latin typeface="Arial Narrow" panose="020B0606020202030204" pitchFamily="34" charset="0"/>
            </a:rPr>
            <a:t>ОСУЩЕСТВЛЕНИЕ БЮДЖЕТНОГО УЧЕТА</a:t>
          </a:r>
          <a:endParaRPr lang="ru-RU" sz="1100" b="1" i="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66269EDA-3B26-44F0-9EAF-0EAB9C77E571}" type="parTrans" cxnId="{576E8FAF-673E-4EEE-A299-EFE205D9536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E6B3773-E288-4ED6-8D2D-7A94A1E9116E}" type="sibTrans" cxnId="{576E8FAF-673E-4EEE-A299-EFE205D95367}">
      <dgm:prSet/>
      <dgm:spPr>
        <a:ln w="22225"/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D2A65F7-0EFD-427A-9350-4EE82EF8A3A3}">
      <dgm:prSet custT="1"/>
      <dgm:spPr>
        <a:solidFill>
          <a:srgbClr val="FFFFDD"/>
        </a:solidFill>
        <a:ln w="127000">
          <a:solidFill>
            <a:srgbClr val="C00000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dirty="0" smtClean="0">
              <a:solidFill>
                <a:schemeClr val="bg1"/>
              </a:solidFill>
              <a:latin typeface="Arial Narrow" panose="020B0606020202030204" pitchFamily="34" charset="0"/>
            </a:rPr>
            <a:t>УТВЕРЖДЕНИЕ ОТЧЕТА ОБ ИСПОЛНЕНИИ БЮДЖЕТА </a:t>
          </a:r>
          <a:r>
            <a:rPr lang="ru-RU" sz="1100" b="1" i="0" dirty="0" smtClean="0">
              <a:solidFill>
                <a:schemeClr val="bg1"/>
              </a:solidFill>
              <a:latin typeface="Arial Narrow" panose="020B0606020202030204" pitchFamily="34" charset="0"/>
            </a:rPr>
            <a:t>СЕМЕЙКИНСКОГО СЕЛЬСКОГО ПОСЕЛЕНИЯ </a:t>
          </a:r>
          <a:endParaRPr lang="ru-RU" sz="1100" b="1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697F9671-3336-441A-86F1-2B39F8A830C4}" type="parTrans" cxnId="{9B40075E-B9C8-4BE1-9B72-6DF318F1311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B6EB8D1-E4C2-40F7-BAF0-BED45F5C904D}" type="sibTrans" cxnId="{9B40075E-B9C8-4BE1-9B72-6DF318F1311A}">
      <dgm:prSet/>
      <dgm:spPr>
        <a:ln w="22225"/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F3150F9-E42C-4C20-8C2E-D3A5F4293F34}">
      <dgm:prSet custT="1"/>
      <dgm:spPr>
        <a:solidFill>
          <a:srgbClr val="FFFFDD"/>
        </a:solidFill>
        <a:ln w="127000">
          <a:solidFill>
            <a:srgbClr val="558ED5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i="0" dirty="0" smtClean="0">
              <a:solidFill>
                <a:srgbClr val="0070C0"/>
              </a:solidFill>
              <a:latin typeface="Arial Narrow" panose="020B0606020202030204" pitchFamily="34" charset="0"/>
            </a:rPr>
            <a:t>ОРГАНИЗАЦИЯ И ОСУЩЕСТВЛЕНИЕ МУНИЦИПАЛЬНОГО ФИНАНСОВОГО КОНТРОЛЯ</a:t>
          </a:r>
          <a:endParaRPr lang="ru-RU" sz="1100" i="0" dirty="0">
            <a:solidFill>
              <a:srgbClr val="0070C0"/>
            </a:solidFill>
            <a:latin typeface="Arial Narrow" panose="020B0606020202030204" pitchFamily="34" charset="0"/>
          </a:endParaRPr>
        </a:p>
      </dgm:t>
    </dgm:pt>
    <dgm:pt modelId="{181EA984-4962-4DC5-8CDA-71251781BB72}" type="sibTrans" cxnId="{77D5992B-068F-41BE-893C-465B035676FF}">
      <dgm:prSet/>
      <dgm:spPr>
        <a:ln w="19050" cmpd="sng">
          <a:noFill/>
        </a:ln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2174457-6DCF-4007-82A9-E75531C9624E}" type="parTrans" cxnId="{77D5992B-068F-41BE-893C-465B035676F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C1B40A2-C95B-481E-9090-4B7BCF3B56CE}" type="pres">
      <dgm:prSet presAssocID="{8FBAAD1B-5BAC-4AC0-8BA9-6D0621EB872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E1BD14-653F-47B3-BB46-667C8FB2497F}" type="pres">
      <dgm:prSet presAssocID="{443ECAFA-A6D7-41FF-AC7E-E0473AEE9907}" presName="node" presStyleLbl="node1" presStyleIdx="0" presStyleCnt="8" custScaleX="208191" custScaleY="225692" custRadScaleRad="84124" custRadScaleInc="-372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F2586D-5C2A-47F2-8FBF-D647F1535402}" type="pres">
      <dgm:prSet presAssocID="{443ECAFA-A6D7-41FF-AC7E-E0473AEE9907}" presName="spNode" presStyleCnt="0"/>
      <dgm:spPr/>
      <dgm:t>
        <a:bodyPr/>
        <a:lstStyle/>
        <a:p>
          <a:endParaRPr lang="ru-RU"/>
        </a:p>
      </dgm:t>
    </dgm:pt>
    <dgm:pt modelId="{43434E4B-C4FB-4DAC-9533-71DBE9279538}" type="pres">
      <dgm:prSet presAssocID="{1F9A309A-9FC0-485D-BD9D-D3AA06914A86}" presName="sibTrans" presStyleLbl="sibTrans1D1" presStyleIdx="0" presStyleCnt="8"/>
      <dgm:spPr/>
      <dgm:t>
        <a:bodyPr/>
        <a:lstStyle/>
        <a:p>
          <a:endParaRPr lang="ru-RU"/>
        </a:p>
      </dgm:t>
    </dgm:pt>
    <dgm:pt modelId="{A54D8CAD-B47B-492A-A92F-69E42EBB0CBD}" type="pres">
      <dgm:prSet presAssocID="{724D7F1B-A1E0-49D7-BF3E-FEFCD1C743CE}" presName="node" presStyleLbl="node1" presStyleIdx="1" presStyleCnt="8" custScaleX="186736" custScaleY="202103" custRadScaleRad="116084" custRadScaleInc="866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E9F86-1024-42B7-8000-210EB09C538A}" type="pres">
      <dgm:prSet presAssocID="{724D7F1B-A1E0-49D7-BF3E-FEFCD1C743CE}" presName="spNode" presStyleCnt="0"/>
      <dgm:spPr/>
      <dgm:t>
        <a:bodyPr/>
        <a:lstStyle/>
        <a:p>
          <a:endParaRPr lang="ru-RU"/>
        </a:p>
      </dgm:t>
    </dgm:pt>
    <dgm:pt modelId="{F93ECD45-54D8-465B-A0C2-914295F3C5BD}" type="pres">
      <dgm:prSet presAssocID="{8BA3E322-4EFF-422F-8958-15FC13EBBE0A}" presName="sibTrans" presStyleLbl="sibTrans1D1" presStyleIdx="1" presStyleCnt="8"/>
      <dgm:spPr/>
      <dgm:t>
        <a:bodyPr/>
        <a:lstStyle/>
        <a:p>
          <a:endParaRPr lang="ru-RU"/>
        </a:p>
      </dgm:t>
    </dgm:pt>
    <dgm:pt modelId="{D76CEF15-AD37-4FF7-A9D9-F30101483B47}" type="pres">
      <dgm:prSet presAssocID="{3E04EBF9-6BCF-4C97-97CC-16053D8ADECA}" presName="node" presStyleLbl="node1" presStyleIdx="2" presStyleCnt="8" custScaleX="148208" custScaleY="177669" custRadScaleRad="161153" custRadScaleInc="400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825730-0866-4745-85D0-1D1DCFBF2A18}" type="pres">
      <dgm:prSet presAssocID="{3E04EBF9-6BCF-4C97-97CC-16053D8ADECA}" presName="spNode" presStyleCnt="0"/>
      <dgm:spPr/>
      <dgm:t>
        <a:bodyPr/>
        <a:lstStyle/>
        <a:p>
          <a:endParaRPr lang="ru-RU"/>
        </a:p>
      </dgm:t>
    </dgm:pt>
    <dgm:pt modelId="{DA554C6D-A2BD-4B94-802C-6C55DB9F2BF8}" type="pres">
      <dgm:prSet presAssocID="{7D26771F-14FC-487C-BE39-6B56926D70D0}" presName="sibTrans" presStyleLbl="sibTrans1D1" presStyleIdx="2" presStyleCnt="8"/>
      <dgm:spPr/>
      <dgm:t>
        <a:bodyPr/>
        <a:lstStyle/>
        <a:p>
          <a:endParaRPr lang="ru-RU"/>
        </a:p>
      </dgm:t>
    </dgm:pt>
    <dgm:pt modelId="{644BD4D3-8D2A-489F-BC0B-191B4AEF9533}" type="pres">
      <dgm:prSet presAssocID="{AC3117F4-22F7-4278-9E67-6CE483EEA235}" presName="node" presStyleLbl="node1" presStyleIdx="3" presStyleCnt="8" custScaleX="166112" custScaleY="156189" custRadScaleRad="128974" custRadScaleInc="-399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C3B005-4E2A-4348-9B77-486F2914FE10}" type="pres">
      <dgm:prSet presAssocID="{AC3117F4-22F7-4278-9E67-6CE483EEA235}" presName="spNode" presStyleCnt="0"/>
      <dgm:spPr/>
      <dgm:t>
        <a:bodyPr/>
        <a:lstStyle/>
        <a:p>
          <a:endParaRPr lang="ru-RU"/>
        </a:p>
      </dgm:t>
    </dgm:pt>
    <dgm:pt modelId="{2C814299-90FC-466A-8C27-58BBE7C3AD9B}" type="pres">
      <dgm:prSet presAssocID="{83D8F672-682C-4EEF-83C3-46A0F47A1E51}" presName="sibTrans" presStyleLbl="sibTrans1D1" presStyleIdx="3" presStyleCnt="8"/>
      <dgm:spPr/>
      <dgm:t>
        <a:bodyPr/>
        <a:lstStyle/>
        <a:p>
          <a:endParaRPr lang="ru-RU"/>
        </a:p>
      </dgm:t>
    </dgm:pt>
    <dgm:pt modelId="{03867FA4-A613-4921-92BD-CBD0DE5AF6C1}" type="pres">
      <dgm:prSet presAssocID="{582979A8-C384-483D-9063-70433550210F}" presName="node" presStyleLbl="node1" presStyleIdx="4" presStyleCnt="8" custScaleX="148208" custScaleY="166898" custRadScaleRad="96729" custRadScaleInc="57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43EB03-7087-4967-BA16-52B020590675}" type="pres">
      <dgm:prSet presAssocID="{582979A8-C384-483D-9063-70433550210F}" presName="spNode" presStyleCnt="0"/>
      <dgm:spPr/>
      <dgm:t>
        <a:bodyPr/>
        <a:lstStyle/>
        <a:p>
          <a:endParaRPr lang="ru-RU"/>
        </a:p>
      </dgm:t>
    </dgm:pt>
    <dgm:pt modelId="{191E1915-7B43-453A-9B3B-8BE365BAB7F0}" type="pres">
      <dgm:prSet presAssocID="{CBBE3567-C6F7-4BAB-9067-FDC8A32F0041}" presName="sibTrans" presStyleLbl="sibTrans1D1" presStyleIdx="4" presStyleCnt="8"/>
      <dgm:spPr/>
      <dgm:t>
        <a:bodyPr/>
        <a:lstStyle/>
        <a:p>
          <a:endParaRPr lang="ru-RU"/>
        </a:p>
      </dgm:t>
    </dgm:pt>
    <dgm:pt modelId="{529DDF86-EE24-4644-BF9F-F7994B1A08DB}" type="pres">
      <dgm:prSet presAssocID="{99AA82BB-5D7A-4078-8B23-18C254D0DC4B}" presName="node" presStyleLbl="node1" presStyleIdx="5" presStyleCnt="8" custScaleX="163690" custScaleY="146941" custRadScaleRad="133079" custRadScaleInc="512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3D6908-0A8E-4F45-889A-67CE25D68E3E}" type="pres">
      <dgm:prSet presAssocID="{99AA82BB-5D7A-4078-8B23-18C254D0DC4B}" presName="spNode" presStyleCnt="0"/>
      <dgm:spPr/>
      <dgm:t>
        <a:bodyPr/>
        <a:lstStyle/>
        <a:p>
          <a:endParaRPr lang="ru-RU"/>
        </a:p>
      </dgm:t>
    </dgm:pt>
    <dgm:pt modelId="{B61698C4-7017-4D89-87F7-56075D701F9E}" type="pres">
      <dgm:prSet presAssocID="{CE6B3773-E288-4ED6-8D2D-7A94A1E9116E}" presName="sibTrans" presStyleLbl="sibTrans1D1" presStyleIdx="5" presStyleCnt="8"/>
      <dgm:spPr/>
      <dgm:t>
        <a:bodyPr/>
        <a:lstStyle/>
        <a:p>
          <a:endParaRPr lang="ru-RU"/>
        </a:p>
      </dgm:t>
    </dgm:pt>
    <dgm:pt modelId="{E20084B0-DED3-4DEB-8998-F77FEE57635D}" type="pres">
      <dgm:prSet presAssocID="{FD2A65F7-0EFD-427A-9350-4EE82EF8A3A3}" presName="node" presStyleLbl="node1" presStyleIdx="6" presStyleCnt="8" custScaleX="142945" custScaleY="168216" custRadScaleRad="170613" custRadScaleInc="-347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4E5A02-1953-4AC1-8DE5-B9171905FABE}" type="pres">
      <dgm:prSet presAssocID="{FD2A65F7-0EFD-427A-9350-4EE82EF8A3A3}" presName="spNode" presStyleCnt="0"/>
      <dgm:spPr/>
      <dgm:t>
        <a:bodyPr/>
        <a:lstStyle/>
        <a:p>
          <a:endParaRPr lang="ru-RU"/>
        </a:p>
      </dgm:t>
    </dgm:pt>
    <dgm:pt modelId="{37B34B6A-4DCE-4DE3-951A-2EF6B41DAEEC}" type="pres">
      <dgm:prSet presAssocID="{1B6EB8D1-E4C2-40F7-BAF0-BED45F5C904D}" presName="sibTrans" presStyleLbl="sibTrans1D1" presStyleIdx="6" presStyleCnt="8"/>
      <dgm:spPr/>
      <dgm:t>
        <a:bodyPr/>
        <a:lstStyle/>
        <a:p>
          <a:endParaRPr lang="ru-RU"/>
        </a:p>
      </dgm:t>
    </dgm:pt>
    <dgm:pt modelId="{26BC9EC0-F33D-4C53-893E-E607BC23B588}" type="pres">
      <dgm:prSet presAssocID="{2F3150F9-E42C-4C20-8C2E-D3A5F4293F34}" presName="node" presStyleLbl="node1" presStyleIdx="7" presStyleCnt="8" custScaleX="179010" custScaleY="169230" custRadScaleRad="124885" custRadScaleInc="-1178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F36583-BB7F-476C-A980-E0851D9947DB}" type="pres">
      <dgm:prSet presAssocID="{2F3150F9-E42C-4C20-8C2E-D3A5F4293F34}" presName="spNode" presStyleCnt="0"/>
      <dgm:spPr/>
      <dgm:t>
        <a:bodyPr/>
        <a:lstStyle/>
        <a:p>
          <a:endParaRPr lang="ru-RU"/>
        </a:p>
      </dgm:t>
    </dgm:pt>
    <dgm:pt modelId="{6B2E63ED-B4B9-4312-8B34-C6298E61E31E}" type="pres">
      <dgm:prSet presAssocID="{181EA984-4962-4DC5-8CDA-71251781BB72}" presName="sibTrans" presStyleLbl="sibTrans1D1" presStyleIdx="7" presStyleCnt="8"/>
      <dgm:spPr/>
      <dgm:t>
        <a:bodyPr/>
        <a:lstStyle/>
        <a:p>
          <a:endParaRPr lang="ru-RU"/>
        </a:p>
      </dgm:t>
    </dgm:pt>
  </dgm:ptLst>
  <dgm:cxnLst>
    <dgm:cxn modelId="{73E74C13-E386-459F-8D37-AD1A568A4FAB}" type="presOf" srcId="{3E04EBF9-6BCF-4C97-97CC-16053D8ADECA}" destId="{D76CEF15-AD37-4FF7-A9D9-F30101483B47}" srcOrd="0" destOrd="0" presId="urn:microsoft.com/office/officeart/2005/8/layout/cycle5"/>
    <dgm:cxn modelId="{BE0D47A5-F959-4485-90FE-C101AA70A0C1}" type="presOf" srcId="{181EA984-4962-4DC5-8CDA-71251781BB72}" destId="{6B2E63ED-B4B9-4312-8B34-C6298E61E31E}" srcOrd="0" destOrd="0" presId="urn:microsoft.com/office/officeart/2005/8/layout/cycle5"/>
    <dgm:cxn modelId="{D8246D4E-329F-417E-801D-CEA9E10BBA33}" type="presOf" srcId="{CBBE3567-C6F7-4BAB-9067-FDC8A32F0041}" destId="{191E1915-7B43-453A-9B3B-8BE365BAB7F0}" srcOrd="0" destOrd="0" presId="urn:microsoft.com/office/officeart/2005/8/layout/cycle5"/>
    <dgm:cxn modelId="{3FC22665-63D9-484D-AF19-34C633E78123}" srcId="{8FBAAD1B-5BAC-4AC0-8BA9-6D0621EB872A}" destId="{443ECAFA-A6D7-41FF-AC7E-E0473AEE9907}" srcOrd="0" destOrd="0" parTransId="{80443694-B682-45A2-95DE-FF3E15237DEA}" sibTransId="{1F9A309A-9FC0-485D-BD9D-D3AA06914A86}"/>
    <dgm:cxn modelId="{56AA6E92-FEC2-4B59-B87B-8B678B7529F4}" type="presOf" srcId="{7D26771F-14FC-487C-BE39-6B56926D70D0}" destId="{DA554C6D-A2BD-4B94-802C-6C55DB9F2BF8}" srcOrd="0" destOrd="0" presId="urn:microsoft.com/office/officeart/2005/8/layout/cycle5"/>
    <dgm:cxn modelId="{E45CB0F1-7AC4-4EC2-A50B-EEBF722B1B56}" type="presOf" srcId="{1F9A309A-9FC0-485D-BD9D-D3AA06914A86}" destId="{43434E4B-C4FB-4DAC-9533-71DBE9279538}" srcOrd="0" destOrd="0" presId="urn:microsoft.com/office/officeart/2005/8/layout/cycle5"/>
    <dgm:cxn modelId="{BC266E17-F991-4BBA-96B8-9A8CF068A811}" type="presOf" srcId="{FD2A65F7-0EFD-427A-9350-4EE82EF8A3A3}" destId="{E20084B0-DED3-4DEB-8998-F77FEE57635D}" srcOrd="0" destOrd="0" presId="urn:microsoft.com/office/officeart/2005/8/layout/cycle5"/>
    <dgm:cxn modelId="{E3AB266A-4999-44D3-B3D9-F4A5428A79BD}" type="presOf" srcId="{8BA3E322-4EFF-422F-8958-15FC13EBBE0A}" destId="{F93ECD45-54D8-465B-A0C2-914295F3C5BD}" srcOrd="0" destOrd="0" presId="urn:microsoft.com/office/officeart/2005/8/layout/cycle5"/>
    <dgm:cxn modelId="{9925EEB9-1456-475A-B920-499FCA3043E8}" type="presOf" srcId="{83D8F672-682C-4EEF-83C3-46A0F47A1E51}" destId="{2C814299-90FC-466A-8C27-58BBE7C3AD9B}" srcOrd="0" destOrd="0" presId="urn:microsoft.com/office/officeart/2005/8/layout/cycle5"/>
    <dgm:cxn modelId="{A5A1EF05-7827-4CEA-ABDE-26873AECCC68}" srcId="{8FBAAD1B-5BAC-4AC0-8BA9-6D0621EB872A}" destId="{582979A8-C384-483D-9063-70433550210F}" srcOrd="4" destOrd="0" parTransId="{27AB9AEC-E8AF-41DD-9374-87F1F2B00302}" sibTransId="{CBBE3567-C6F7-4BAB-9067-FDC8A32F0041}"/>
    <dgm:cxn modelId="{EB02B10B-C7DF-4C93-973D-78E12C579033}" srcId="{8FBAAD1B-5BAC-4AC0-8BA9-6D0621EB872A}" destId="{3E04EBF9-6BCF-4C97-97CC-16053D8ADECA}" srcOrd="2" destOrd="0" parTransId="{300F097E-CD7D-4D51-A520-F17C4F00BCF8}" sibTransId="{7D26771F-14FC-487C-BE39-6B56926D70D0}"/>
    <dgm:cxn modelId="{EF6DFDEE-7517-43B3-9700-74E06194ED1B}" type="presOf" srcId="{443ECAFA-A6D7-41FF-AC7E-E0473AEE9907}" destId="{18E1BD14-653F-47B3-BB46-667C8FB2497F}" srcOrd="0" destOrd="0" presId="urn:microsoft.com/office/officeart/2005/8/layout/cycle5"/>
    <dgm:cxn modelId="{77D5992B-068F-41BE-893C-465B035676FF}" srcId="{8FBAAD1B-5BAC-4AC0-8BA9-6D0621EB872A}" destId="{2F3150F9-E42C-4C20-8C2E-D3A5F4293F34}" srcOrd="7" destOrd="0" parTransId="{02174457-6DCF-4007-82A9-E75531C9624E}" sibTransId="{181EA984-4962-4DC5-8CDA-71251781BB72}"/>
    <dgm:cxn modelId="{53890393-53B1-429E-92DB-ADF598595E72}" type="presOf" srcId="{582979A8-C384-483D-9063-70433550210F}" destId="{03867FA4-A613-4921-92BD-CBD0DE5AF6C1}" srcOrd="0" destOrd="0" presId="urn:microsoft.com/office/officeart/2005/8/layout/cycle5"/>
    <dgm:cxn modelId="{0EC5F2E2-7C68-4D5D-950C-960FE350ED05}" type="presOf" srcId="{2F3150F9-E42C-4C20-8C2E-D3A5F4293F34}" destId="{26BC9EC0-F33D-4C53-893E-E607BC23B588}" srcOrd="0" destOrd="0" presId="urn:microsoft.com/office/officeart/2005/8/layout/cycle5"/>
    <dgm:cxn modelId="{9FA3076A-9E70-4B92-B72C-17AAD3F1594F}" type="presOf" srcId="{1B6EB8D1-E4C2-40F7-BAF0-BED45F5C904D}" destId="{37B34B6A-4DCE-4DE3-951A-2EF6B41DAEEC}" srcOrd="0" destOrd="0" presId="urn:microsoft.com/office/officeart/2005/8/layout/cycle5"/>
    <dgm:cxn modelId="{A34C7FF4-0D0B-4AD4-9A92-2A745CE55B20}" type="presOf" srcId="{AC3117F4-22F7-4278-9E67-6CE483EEA235}" destId="{644BD4D3-8D2A-489F-BC0B-191B4AEF9533}" srcOrd="0" destOrd="0" presId="urn:microsoft.com/office/officeart/2005/8/layout/cycle5"/>
    <dgm:cxn modelId="{32B30E83-DC33-4617-8BA1-C733C5797BFA}" type="presOf" srcId="{99AA82BB-5D7A-4078-8B23-18C254D0DC4B}" destId="{529DDF86-EE24-4644-BF9F-F7994B1A08DB}" srcOrd="0" destOrd="0" presId="urn:microsoft.com/office/officeart/2005/8/layout/cycle5"/>
    <dgm:cxn modelId="{576E8FAF-673E-4EEE-A299-EFE205D95367}" srcId="{8FBAAD1B-5BAC-4AC0-8BA9-6D0621EB872A}" destId="{99AA82BB-5D7A-4078-8B23-18C254D0DC4B}" srcOrd="5" destOrd="0" parTransId="{66269EDA-3B26-44F0-9EAF-0EAB9C77E571}" sibTransId="{CE6B3773-E288-4ED6-8D2D-7A94A1E9116E}"/>
    <dgm:cxn modelId="{56B4D61A-9A37-4512-94F3-E427B0977017}" srcId="{8FBAAD1B-5BAC-4AC0-8BA9-6D0621EB872A}" destId="{AC3117F4-22F7-4278-9E67-6CE483EEA235}" srcOrd="3" destOrd="0" parTransId="{FFECE32E-61FB-48FC-B2EB-498B71F1D7E8}" sibTransId="{83D8F672-682C-4EEF-83C3-46A0F47A1E51}"/>
    <dgm:cxn modelId="{B13D8BF8-217F-4BF2-8661-9A7AF031383D}" type="presOf" srcId="{8FBAAD1B-5BAC-4AC0-8BA9-6D0621EB872A}" destId="{5C1B40A2-C95B-481E-9090-4B7BCF3B56CE}" srcOrd="0" destOrd="0" presId="urn:microsoft.com/office/officeart/2005/8/layout/cycle5"/>
    <dgm:cxn modelId="{C6A0782F-1121-413E-BFF4-9C91A43198B6}" srcId="{8FBAAD1B-5BAC-4AC0-8BA9-6D0621EB872A}" destId="{724D7F1B-A1E0-49D7-BF3E-FEFCD1C743CE}" srcOrd="1" destOrd="0" parTransId="{8421A8F1-BAEA-4CEE-B30C-84C25247883B}" sibTransId="{8BA3E322-4EFF-422F-8958-15FC13EBBE0A}"/>
    <dgm:cxn modelId="{1068C507-2848-48C6-990E-19E27930E772}" type="presOf" srcId="{CE6B3773-E288-4ED6-8D2D-7A94A1E9116E}" destId="{B61698C4-7017-4D89-87F7-56075D701F9E}" srcOrd="0" destOrd="0" presId="urn:microsoft.com/office/officeart/2005/8/layout/cycle5"/>
    <dgm:cxn modelId="{9B40075E-B9C8-4BE1-9B72-6DF318F1311A}" srcId="{8FBAAD1B-5BAC-4AC0-8BA9-6D0621EB872A}" destId="{FD2A65F7-0EFD-427A-9350-4EE82EF8A3A3}" srcOrd="6" destOrd="0" parTransId="{697F9671-3336-441A-86F1-2B39F8A830C4}" sibTransId="{1B6EB8D1-E4C2-40F7-BAF0-BED45F5C904D}"/>
    <dgm:cxn modelId="{15CC7C93-F435-4E2F-8EDF-DE22D72841D5}" type="presOf" srcId="{724D7F1B-A1E0-49D7-BF3E-FEFCD1C743CE}" destId="{A54D8CAD-B47B-492A-A92F-69E42EBB0CBD}" srcOrd="0" destOrd="0" presId="urn:microsoft.com/office/officeart/2005/8/layout/cycle5"/>
    <dgm:cxn modelId="{28BA831C-D46D-4A22-9D37-5F7AA59701C9}" type="presParOf" srcId="{5C1B40A2-C95B-481E-9090-4B7BCF3B56CE}" destId="{18E1BD14-653F-47B3-BB46-667C8FB2497F}" srcOrd="0" destOrd="0" presId="urn:microsoft.com/office/officeart/2005/8/layout/cycle5"/>
    <dgm:cxn modelId="{6322CBC5-515E-48F5-A92E-A5FE29E4ABDA}" type="presParOf" srcId="{5C1B40A2-C95B-481E-9090-4B7BCF3B56CE}" destId="{63F2586D-5C2A-47F2-8FBF-D647F1535402}" srcOrd="1" destOrd="0" presId="urn:microsoft.com/office/officeart/2005/8/layout/cycle5"/>
    <dgm:cxn modelId="{AEA68B6C-84E1-460E-8615-A83F2DFDC1AE}" type="presParOf" srcId="{5C1B40A2-C95B-481E-9090-4B7BCF3B56CE}" destId="{43434E4B-C4FB-4DAC-9533-71DBE9279538}" srcOrd="2" destOrd="0" presId="urn:microsoft.com/office/officeart/2005/8/layout/cycle5"/>
    <dgm:cxn modelId="{F31AF83F-8381-4DEC-94DA-A054B463A3EF}" type="presParOf" srcId="{5C1B40A2-C95B-481E-9090-4B7BCF3B56CE}" destId="{A54D8CAD-B47B-492A-A92F-69E42EBB0CBD}" srcOrd="3" destOrd="0" presId="urn:microsoft.com/office/officeart/2005/8/layout/cycle5"/>
    <dgm:cxn modelId="{3E1E5239-87AB-4691-84BD-5E4E73A0C98F}" type="presParOf" srcId="{5C1B40A2-C95B-481E-9090-4B7BCF3B56CE}" destId="{C1BE9F86-1024-42B7-8000-210EB09C538A}" srcOrd="4" destOrd="0" presId="urn:microsoft.com/office/officeart/2005/8/layout/cycle5"/>
    <dgm:cxn modelId="{8D5A7A14-4AB9-4273-AEB1-7317B5B06CB5}" type="presParOf" srcId="{5C1B40A2-C95B-481E-9090-4B7BCF3B56CE}" destId="{F93ECD45-54D8-465B-A0C2-914295F3C5BD}" srcOrd="5" destOrd="0" presId="urn:microsoft.com/office/officeart/2005/8/layout/cycle5"/>
    <dgm:cxn modelId="{F780A469-12A2-4460-9A69-78F7787C66D2}" type="presParOf" srcId="{5C1B40A2-C95B-481E-9090-4B7BCF3B56CE}" destId="{D76CEF15-AD37-4FF7-A9D9-F30101483B47}" srcOrd="6" destOrd="0" presId="urn:microsoft.com/office/officeart/2005/8/layout/cycle5"/>
    <dgm:cxn modelId="{526241DF-315D-446D-966C-3A8FAD15F329}" type="presParOf" srcId="{5C1B40A2-C95B-481E-9090-4B7BCF3B56CE}" destId="{89825730-0866-4745-85D0-1D1DCFBF2A18}" srcOrd="7" destOrd="0" presId="urn:microsoft.com/office/officeart/2005/8/layout/cycle5"/>
    <dgm:cxn modelId="{33A39F22-C403-4DE3-A1A1-475EF73BC6AB}" type="presParOf" srcId="{5C1B40A2-C95B-481E-9090-4B7BCF3B56CE}" destId="{DA554C6D-A2BD-4B94-802C-6C55DB9F2BF8}" srcOrd="8" destOrd="0" presId="urn:microsoft.com/office/officeart/2005/8/layout/cycle5"/>
    <dgm:cxn modelId="{866E768A-873B-4153-B10B-92C8C90A8862}" type="presParOf" srcId="{5C1B40A2-C95B-481E-9090-4B7BCF3B56CE}" destId="{644BD4D3-8D2A-489F-BC0B-191B4AEF9533}" srcOrd="9" destOrd="0" presId="urn:microsoft.com/office/officeart/2005/8/layout/cycle5"/>
    <dgm:cxn modelId="{93A00EB2-4B25-4379-BFEB-DD1B97323E4A}" type="presParOf" srcId="{5C1B40A2-C95B-481E-9090-4B7BCF3B56CE}" destId="{DAC3B005-4E2A-4348-9B77-486F2914FE10}" srcOrd="10" destOrd="0" presId="urn:microsoft.com/office/officeart/2005/8/layout/cycle5"/>
    <dgm:cxn modelId="{1550D11D-9272-428C-9718-45485526D58F}" type="presParOf" srcId="{5C1B40A2-C95B-481E-9090-4B7BCF3B56CE}" destId="{2C814299-90FC-466A-8C27-58BBE7C3AD9B}" srcOrd="11" destOrd="0" presId="urn:microsoft.com/office/officeart/2005/8/layout/cycle5"/>
    <dgm:cxn modelId="{991A0F94-C68D-4170-9573-AFBFE5B51742}" type="presParOf" srcId="{5C1B40A2-C95B-481E-9090-4B7BCF3B56CE}" destId="{03867FA4-A613-4921-92BD-CBD0DE5AF6C1}" srcOrd="12" destOrd="0" presId="urn:microsoft.com/office/officeart/2005/8/layout/cycle5"/>
    <dgm:cxn modelId="{2D9B9246-A411-4B5E-8267-1FC4F7A362DB}" type="presParOf" srcId="{5C1B40A2-C95B-481E-9090-4B7BCF3B56CE}" destId="{A543EB03-7087-4967-BA16-52B020590675}" srcOrd="13" destOrd="0" presId="urn:microsoft.com/office/officeart/2005/8/layout/cycle5"/>
    <dgm:cxn modelId="{430C9C16-4F53-41CB-B77A-2AAA6FB51014}" type="presParOf" srcId="{5C1B40A2-C95B-481E-9090-4B7BCF3B56CE}" destId="{191E1915-7B43-453A-9B3B-8BE365BAB7F0}" srcOrd="14" destOrd="0" presId="urn:microsoft.com/office/officeart/2005/8/layout/cycle5"/>
    <dgm:cxn modelId="{C9165384-FA24-4D42-804C-4FF2D6BE13ED}" type="presParOf" srcId="{5C1B40A2-C95B-481E-9090-4B7BCF3B56CE}" destId="{529DDF86-EE24-4644-BF9F-F7994B1A08DB}" srcOrd="15" destOrd="0" presId="urn:microsoft.com/office/officeart/2005/8/layout/cycle5"/>
    <dgm:cxn modelId="{69189CF0-C3E7-4251-AE2D-CE4B39686C53}" type="presParOf" srcId="{5C1B40A2-C95B-481E-9090-4B7BCF3B56CE}" destId="{273D6908-0A8E-4F45-889A-67CE25D68E3E}" srcOrd="16" destOrd="0" presId="urn:microsoft.com/office/officeart/2005/8/layout/cycle5"/>
    <dgm:cxn modelId="{A51E7275-4D0C-4FFE-94AB-E22C2BD07A5E}" type="presParOf" srcId="{5C1B40A2-C95B-481E-9090-4B7BCF3B56CE}" destId="{B61698C4-7017-4D89-87F7-56075D701F9E}" srcOrd="17" destOrd="0" presId="urn:microsoft.com/office/officeart/2005/8/layout/cycle5"/>
    <dgm:cxn modelId="{B090B278-9EEC-43D5-B6EB-68798033A418}" type="presParOf" srcId="{5C1B40A2-C95B-481E-9090-4B7BCF3B56CE}" destId="{E20084B0-DED3-4DEB-8998-F77FEE57635D}" srcOrd="18" destOrd="0" presId="urn:microsoft.com/office/officeart/2005/8/layout/cycle5"/>
    <dgm:cxn modelId="{2A201BA6-8FDD-4051-BB6A-AD17D58A1AD2}" type="presParOf" srcId="{5C1B40A2-C95B-481E-9090-4B7BCF3B56CE}" destId="{284E5A02-1953-4AC1-8DE5-B9171905FABE}" srcOrd="19" destOrd="0" presId="urn:microsoft.com/office/officeart/2005/8/layout/cycle5"/>
    <dgm:cxn modelId="{2C57C642-F069-41FF-804D-EC2ABCC1CF17}" type="presParOf" srcId="{5C1B40A2-C95B-481E-9090-4B7BCF3B56CE}" destId="{37B34B6A-4DCE-4DE3-951A-2EF6B41DAEEC}" srcOrd="20" destOrd="0" presId="urn:microsoft.com/office/officeart/2005/8/layout/cycle5"/>
    <dgm:cxn modelId="{C4E936C5-524E-47A1-B60D-C4B2C9C1FC82}" type="presParOf" srcId="{5C1B40A2-C95B-481E-9090-4B7BCF3B56CE}" destId="{26BC9EC0-F33D-4C53-893E-E607BC23B588}" srcOrd="21" destOrd="0" presId="urn:microsoft.com/office/officeart/2005/8/layout/cycle5"/>
    <dgm:cxn modelId="{79663389-A778-483E-85F7-49FCF49DF715}" type="presParOf" srcId="{5C1B40A2-C95B-481E-9090-4B7BCF3B56CE}" destId="{AAF36583-BB7F-476C-A980-E0851D9947DB}" srcOrd="22" destOrd="0" presId="urn:microsoft.com/office/officeart/2005/8/layout/cycle5"/>
    <dgm:cxn modelId="{058D90FF-7DB4-4A42-ACE2-3653DB706D8A}" type="presParOf" srcId="{5C1B40A2-C95B-481E-9090-4B7BCF3B56CE}" destId="{6B2E63ED-B4B9-4312-8B34-C6298E61E31E}" srcOrd="23" destOrd="0" presId="urn:microsoft.com/office/officeart/2005/8/layout/cycle5"/>
  </dgm:cxnLst>
  <dgm:bg>
    <a:noFill/>
    <a:effectLst/>
  </dgm:bg>
  <dgm:whole>
    <a:ln w="31750" cap="flat" cmpd="sng" algn="ctr">
      <a:noFill/>
      <a:prstDash val="sysDot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6AEF66-3F12-4AEF-85C4-2B7D82B9E4F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65CF74-2084-48EA-84F3-933E8DEA9367}">
      <dgm:prSet/>
      <dgm:spPr>
        <a:solidFill>
          <a:schemeClr val="tx2">
            <a:alpha val="94000"/>
          </a:schemeClr>
        </a:solidFill>
        <a:ln>
          <a:solidFill>
            <a:schemeClr val="accent1">
              <a:lumMod val="10000"/>
              <a:lumOff val="90000"/>
            </a:schemeClr>
          </a:solidFill>
        </a:ln>
      </dgm:spPr>
      <dgm:t>
        <a:bodyPr/>
        <a:lstStyle/>
        <a:p>
          <a:pPr algn="ctr" rtl="0"/>
          <a:r>
            <a: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Расходы бюджета - это средства, выплачиваемые из бюджета на реализацию расходных обязательств Семейкинского сельского поселения, то есть расходов, необходимость которых установлена муниципальными правовыми актами органов местного самоуправления в соответствии с федеральными законами, законами субъекта Российской Федерации.</a:t>
          </a:r>
          <a:endParaRPr lang="ru-RU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768EBB-0D7A-4DB2-9760-A78660D696EC}" type="parTrans" cxnId="{8384A640-CDE3-4B9C-95B5-95DF71C93858}">
      <dgm:prSet/>
      <dgm:spPr/>
      <dgm:t>
        <a:bodyPr/>
        <a:lstStyle/>
        <a:p>
          <a:endParaRPr lang="ru-RU"/>
        </a:p>
      </dgm:t>
    </dgm:pt>
    <dgm:pt modelId="{BA4EECCA-BE00-47C9-B8F3-0B1E6A63DB96}" type="sibTrans" cxnId="{8384A640-CDE3-4B9C-95B5-95DF71C93858}">
      <dgm:prSet/>
      <dgm:spPr/>
      <dgm:t>
        <a:bodyPr/>
        <a:lstStyle/>
        <a:p>
          <a:endParaRPr lang="ru-RU"/>
        </a:p>
      </dgm:t>
    </dgm:pt>
    <dgm:pt modelId="{FD20A91B-3BC7-448F-8F82-3116CA580CE3}" type="pres">
      <dgm:prSet presAssocID="{B16AEF66-3F12-4AEF-85C4-2B7D82B9E4F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01AFF7-0980-4E45-A67C-DA042EC78CB5}" type="pres">
      <dgm:prSet presAssocID="{1E65CF74-2084-48EA-84F3-933E8DEA9367}" presName="parentText" presStyleLbl="node1" presStyleIdx="0" presStyleCnt="1" custLinFactNeighborX="513" custLinFactNeighborY="-85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84A640-CDE3-4B9C-95B5-95DF71C93858}" srcId="{B16AEF66-3F12-4AEF-85C4-2B7D82B9E4FE}" destId="{1E65CF74-2084-48EA-84F3-933E8DEA9367}" srcOrd="0" destOrd="0" parTransId="{DB768EBB-0D7A-4DB2-9760-A78660D696EC}" sibTransId="{BA4EECCA-BE00-47C9-B8F3-0B1E6A63DB96}"/>
    <dgm:cxn modelId="{348714E7-41B6-4FC7-8142-8C30E13CB0E2}" type="presOf" srcId="{1E65CF74-2084-48EA-84F3-933E8DEA9367}" destId="{7901AFF7-0980-4E45-A67C-DA042EC78CB5}" srcOrd="0" destOrd="0" presId="urn:microsoft.com/office/officeart/2005/8/layout/vList2"/>
    <dgm:cxn modelId="{C1A05243-1B5F-4DD2-AD0B-60D82F36C75C}" type="presOf" srcId="{B16AEF66-3F12-4AEF-85C4-2B7D82B9E4FE}" destId="{FD20A91B-3BC7-448F-8F82-3116CA580CE3}" srcOrd="0" destOrd="0" presId="urn:microsoft.com/office/officeart/2005/8/layout/vList2"/>
    <dgm:cxn modelId="{4E110C64-0877-4ACA-8551-2F37BA8B19B1}" type="presParOf" srcId="{FD20A91B-3BC7-448F-8F82-3116CA580CE3}" destId="{7901AFF7-0980-4E45-A67C-DA042EC78CB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1BD14-653F-47B3-BB46-667C8FB2497F}">
      <dsp:nvSpPr>
        <dsp:cNvPr id="0" name=""/>
        <dsp:cNvSpPr/>
      </dsp:nvSpPr>
      <dsp:spPr>
        <a:xfrm>
          <a:off x="2630887" y="62267"/>
          <a:ext cx="2234181" cy="1574294"/>
        </a:xfrm>
        <a:prstGeom prst="roundRect">
          <a:avLst/>
        </a:prstGeom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РАЗРАБОТКА ПРОГНОЗА СОЦИАЛЬНО-ЭКОНОМИЧЕСКОГО РАЗВИТИЯ  СЕМЕЙКИНСКОГО СЕЛЬСКОГО ПОСЕЛЕНИЯ НА ОЧЕРЕДНОЙ ФИНАНСОВЫЙ ГОД И ПЛАНОВЫЙ ПЕРИОД</a:t>
          </a:r>
          <a:endParaRPr lang="ru-RU" sz="1100" b="1" i="0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2707738" y="139118"/>
        <a:ext cx="2080479" cy="1420592"/>
      </dsp:txXfrm>
    </dsp:sp>
    <dsp:sp modelId="{43434E4B-C4FB-4DAC-9533-71DBE9279538}">
      <dsp:nvSpPr>
        <dsp:cNvPr id="0" name=""/>
        <dsp:cNvSpPr/>
      </dsp:nvSpPr>
      <dsp:spPr>
        <a:xfrm>
          <a:off x="3842180" y="615591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1176368" y="343620"/>
              </a:moveTo>
              <a:arcTo wR="2419125" hR="2419125" stAng="14345276" swAng="789002"/>
            </a:path>
          </a:pathLst>
        </a:custGeom>
        <a:noFill/>
        <a:ln w="22225" cap="flat" cmpd="sng" algn="ctr">
          <a:solidFill>
            <a:scrgbClr r="0" g="0" b="0">
              <a:shade val="48000"/>
              <a:satMod val="110000"/>
            </a:scrgbClr>
          </a:solidFill>
          <a:prstDash val="solid"/>
          <a:tailEnd type="arrow"/>
        </a:ln>
        <a:effectLst/>
        <a:scene3d>
          <a:camera prst="orthographicFront">
            <a:rot lat="20999999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4D8CAD-B47B-492A-A92F-69E42EBB0CBD}">
      <dsp:nvSpPr>
        <dsp:cNvPr id="0" name=""/>
        <dsp:cNvSpPr/>
      </dsp:nvSpPr>
      <dsp:spPr>
        <a:xfrm>
          <a:off x="5325298" y="681671"/>
          <a:ext cx="2003939" cy="1409751"/>
        </a:xfrm>
        <a:prstGeom prst="roundRect">
          <a:avLst/>
        </a:prstGeom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РАЗРАБОТКА ДОКУМЕНТОВ И МАТЕРИАЛОВ, НЕОБХОДИМЫХ ДЛЯ ФОРМИРОВАНИЯ БЮДЖЕТА СЕМЕЙКИНСКОГО СЕЛЬСКОГО ПОСЕЛЕНИЯ </a:t>
          </a:r>
          <a:endParaRPr lang="ru-RU" sz="1100" b="1" i="0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5394116" y="750489"/>
        <a:ext cx="1866303" cy="1272115"/>
      </dsp:txXfrm>
    </dsp:sp>
    <dsp:sp modelId="{F93ECD45-54D8-465B-A0C2-914295F3C5BD}">
      <dsp:nvSpPr>
        <dsp:cNvPr id="0" name=""/>
        <dsp:cNvSpPr/>
      </dsp:nvSpPr>
      <dsp:spPr>
        <a:xfrm>
          <a:off x="2677283" y="1532803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4079171" y="659461"/>
              </a:moveTo>
              <a:arcTo wR="2419125" hR="2419125" stAng="18799884" swAng="653031"/>
            </a:path>
          </a:pathLst>
        </a:custGeom>
        <a:noFill/>
        <a:ln w="22225" cap="flat" cmpd="sng" algn="ctr">
          <a:solidFill>
            <a:scrgbClr r="0" g="0" b="0">
              <a:shade val="48000"/>
              <a:satMod val="110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6CEF15-AD37-4FF7-A9D9-F30101483B47}">
      <dsp:nvSpPr>
        <dsp:cNvPr id="0" name=""/>
        <dsp:cNvSpPr/>
      </dsp:nvSpPr>
      <dsp:spPr>
        <a:xfrm>
          <a:off x="6329488" y="2663484"/>
          <a:ext cx="1590479" cy="1239314"/>
        </a:xfrm>
        <a:prstGeom prst="roundRect">
          <a:avLst/>
        </a:prstGeom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0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СОСТАВЛЕНИЕ ПРОЕКТА БЮДЖЕТА СЕМЕЙКИНСКОГО СЕЛЬСКОГО ПОСЕЛЕНИЯ </a:t>
          </a:r>
          <a:endParaRPr lang="ru-RU" sz="1200" b="1" i="0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6389986" y="2723982"/>
        <a:ext cx="1469483" cy="1118318"/>
      </dsp:txXfrm>
    </dsp:sp>
    <dsp:sp modelId="{DA554C6D-A2BD-4B94-802C-6C55DB9F2BF8}">
      <dsp:nvSpPr>
        <dsp:cNvPr id="0" name=""/>
        <dsp:cNvSpPr/>
      </dsp:nvSpPr>
      <dsp:spPr>
        <a:xfrm>
          <a:off x="2421719" y="356863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4514620" y="3627874"/>
              </a:moveTo>
              <a:arcTo wR="2419125" hR="2419125" stAng="1798664" swAng="399965"/>
            </a:path>
          </a:pathLst>
        </a:custGeom>
        <a:noFill/>
        <a:ln w="22225" cap="flat" cmpd="sng" algn="ctr">
          <a:solidFill>
            <a:scrgbClr r="0" g="0" b="0">
              <a:shade val="48000"/>
              <a:satMod val="110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4BD4D3-8D2A-489F-BC0B-191B4AEF9533}">
      <dsp:nvSpPr>
        <dsp:cNvPr id="0" name=""/>
        <dsp:cNvSpPr/>
      </dsp:nvSpPr>
      <dsp:spPr>
        <a:xfrm>
          <a:off x="5479126" y="4293798"/>
          <a:ext cx="1782614" cy="1089482"/>
        </a:xfrm>
        <a:prstGeom prst="roundRect">
          <a:avLst/>
        </a:prstGeom>
        <a:solidFill>
          <a:srgbClr val="FFFFDD"/>
        </a:solidFill>
        <a:ln w="127000">
          <a:solidFill>
            <a:srgbClr val="C00000"/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РАССМОТРЕНИЕ   И УТВЕРЖДЕНИЕ БЮДЖЕТА СЕМЕЙКИНСКОГО СЕЛЬСКОГО ПОСЕЛЕНИЯ </a:t>
          </a:r>
          <a:endParaRPr lang="ru-RU" sz="1100" b="1" i="0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5532310" y="4346982"/>
        <a:ext cx="1676246" cy="983114"/>
      </dsp:txXfrm>
    </dsp:sp>
    <dsp:sp modelId="{2C814299-90FC-466A-8C27-58BBE7C3AD9B}">
      <dsp:nvSpPr>
        <dsp:cNvPr id="0" name=""/>
        <dsp:cNvSpPr/>
      </dsp:nvSpPr>
      <dsp:spPr>
        <a:xfrm>
          <a:off x="3446891" y="545896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2128173" y="4820691"/>
              </a:moveTo>
              <a:arcTo wR="2419125" hR="2419125" stAng="5814467" swAng="982303"/>
            </a:path>
          </a:pathLst>
        </a:custGeom>
        <a:noFill/>
        <a:ln w="22225" cap="flat" cmpd="sng" algn="ctr">
          <a:solidFill>
            <a:scrgbClr r="0" g="0" b="0">
              <a:shade val="48000"/>
              <a:satMod val="110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867FA4-A613-4921-92BD-CBD0DE5AF6C1}">
      <dsp:nvSpPr>
        <dsp:cNvPr id="0" name=""/>
        <dsp:cNvSpPr/>
      </dsp:nvSpPr>
      <dsp:spPr>
        <a:xfrm>
          <a:off x="3115572" y="4632478"/>
          <a:ext cx="1590479" cy="1164182"/>
        </a:xfrm>
        <a:prstGeom prst="roundRect">
          <a:avLst/>
        </a:prstGeom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0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ИСПОЛНЕНИЕ БЮДЖЕТА СЕМЕЙКИНСКОГО СЕЛЬСКОГО ПОСЕЛЕНИЯ </a:t>
          </a:r>
          <a:endParaRPr lang="ru-RU" sz="1200" b="1" i="0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3172403" y="4689309"/>
        <a:ext cx="1476817" cy="1050520"/>
      </dsp:txXfrm>
    </dsp:sp>
    <dsp:sp modelId="{191E1915-7B43-453A-9B3B-8BE365BAB7F0}">
      <dsp:nvSpPr>
        <dsp:cNvPr id="0" name=""/>
        <dsp:cNvSpPr/>
      </dsp:nvSpPr>
      <dsp:spPr>
        <a:xfrm>
          <a:off x="-430665" y="502936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3315257" y="4666150"/>
              </a:moveTo>
              <a:arcTo wR="2419125" hR="2419125" stAng="4095449" swAng="1106389"/>
            </a:path>
          </a:pathLst>
        </a:custGeom>
        <a:noFill/>
        <a:ln w="22225" cap="flat" cmpd="sng" algn="ctr">
          <a:solidFill>
            <a:scrgbClr r="0" g="0" b="0">
              <a:shade val="48000"/>
              <a:satMod val="110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9DDF86-EE24-4644-BF9F-F7994B1A08DB}">
      <dsp:nvSpPr>
        <dsp:cNvPr id="0" name=""/>
        <dsp:cNvSpPr/>
      </dsp:nvSpPr>
      <dsp:spPr>
        <a:xfrm>
          <a:off x="506831" y="4313480"/>
          <a:ext cx="1756623" cy="1024973"/>
        </a:xfrm>
        <a:prstGeom prst="roundRect">
          <a:avLst/>
        </a:prstGeom>
        <a:solidFill>
          <a:srgbClr val="7030A0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ОСУЩЕСТВЛЕНИЕ БЮДЖЕТНОГО УЧЕТА</a:t>
          </a:r>
          <a:endParaRPr lang="ru-RU" sz="1100" b="1" i="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556866" y="4363515"/>
        <a:ext cx="1656553" cy="924903"/>
      </dsp:txXfrm>
    </dsp:sp>
    <dsp:sp modelId="{B61698C4-7017-4D89-87F7-56075D701F9E}">
      <dsp:nvSpPr>
        <dsp:cNvPr id="0" name=""/>
        <dsp:cNvSpPr/>
      </dsp:nvSpPr>
      <dsp:spPr>
        <a:xfrm>
          <a:off x="821773" y="835435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201612" y="3385978"/>
              </a:moveTo>
              <a:arcTo wR="2419125" hR="2419125" stAng="9386546" swAng="433583"/>
            </a:path>
          </a:pathLst>
        </a:custGeom>
        <a:noFill/>
        <a:ln w="22225" cap="flat" cmpd="sng" algn="ctr">
          <a:solidFill>
            <a:scrgbClr r="0" g="0" b="0">
              <a:shade val="48000"/>
              <a:satMod val="110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084B0-DED3-4DEB-8998-F77FEE57635D}">
      <dsp:nvSpPr>
        <dsp:cNvPr id="0" name=""/>
        <dsp:cNvSpPr/>
      </dsp:nvSpPr>
      <dsp:spPr>
        <a:xfrm>
          <a:off x="0" y="2663547"/>
          <a:ext cx="1534000" cy="1173375"/>
        </a:xfrm>
        <a:prstGeom prst="roundRect">
          <a:avLst/>
        </a:prstGeom>
        <a:solidFill>
          <a:srgbClr val="FFFFDD"/>
        </a:solidFill>
        <a:ln w="127000">
          <a:solidFill>
            <a:srgbClr val="C00000"/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УТВЕРЖДЕНИЕ ОТЧЕТА ОБ ИСПОЛНЕНИИ БЮДЖЕТА </a:t>
          </a:r>
          <a:r>
            <a:rPr lang="ru-RU" sz="1100" b="1" i="0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СЕМЕЙКИНСКОГО СЕЛЬСКОГО ПОСЕЛЕНИЯ </a:t>
          </a:r>
          <a:endParaRPr lang="ru-RU" sz="1100" b="1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57279" y="2720826"/>
        <a:ext cx="1419442" cy="1058817"/>
      </dsp:txXfrm>
    </dsp:sp>
    <dsp:sp modelId="{37B34B6A-4DCE-4DE3-951A-2EF6B41DAEEC}">
      <dsp:nvSpPr>
        <dsp:cNvPr id="0" name=""/>
        <dsp:cNvSpPr/>
      </dsp:nvSpPr>
      <dsp:spPr>
        <a:xfrm>
          <a:off x="635413" y="986030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159516" y="1555218"/>
              </a:moveTo>
              <a:arcTo wR="2419125" hR="2419125" stAng="12055389" swAng="555570"/>
            </a:path>
          </a:pathLst>
        </a:custGeom>
        <a:noFill/>
        <a:ln w="22225" cap="flat" cmpd="sng" algn="ctr">
          <a:solidFill>
            <a:scrgbClr r="0" g="0" b="0">
              <a:shade val="48000"/>
              <a:satMod val="110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BC9EC0-F33D-4C53-893E-E607BC23B588}">
      <dsp:nvSpPr>
        <dsp:cNvPr id="0" name=""/>
        <dsp:cNvSpPr/>
      </dsp:nvSpPr>
      <dsp:spPr>
        <a:xfrm>
          <a:off x="301132" y="898186"/>
          <a:ext cx="1921028" cy="1180448"/>
        </a:xfrm>
        <a:prstGeom prst="roundRect">
          <a:avLst/>
        </a:prstGeom>
        <a:solidFill>
          <a:srgbClr val="FFFFDD"/>
        </a:solidFill>
        <a:ln w="127000">
          <a:solidFill>
            <a:srgbClr val="558ED5"/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rgbClr val="0070C0"/>
              </a:solidFill>
              <a:latin typeface="Arial Narrow" panose="020B0606020202030204" pitchFamily="34" charset="0"/>
            </a:rPr>
            <a:t>ОРГАНИЗАЦИЯ И ОСУЩЕСТВЛЕНИЕ МУНИЦИПАЛЬНОГО ФИНАНСОВОГО КОНТРОЛЯ</a:t>
          </a:r>
          <a:endParaRPr lang="ru-RU" sz="1100" i="0" kern="1200" dirty="0">
            <a:solidFill>
              <a:srgbClr val="0070C0"/>
            </a:solidFill>
            <a:latin typeface="Arial Narrow" panose="020B0606020202030204" pitchFamily="34" charset="0"/>
          </a:endParaRPr>
        </a:p>
      </dsp:txBody>
      <dsp:txXfrm>
        <a:off x="358757" y="955811"/>
        <a:ext cx="1805778" cy="1065198"/>
      </dsp:txXfrm>
    </dsp:sp>
    <dsp:sp modelId="{6B2E63ED-B4B9-4312-8B34-C6298E61E31E}">
      <dsp:nvSpPr>
        <dsp:cNvPr id="0" name=""/>
        <dsp:cNvSpPr/>
      </dsp:nvSpPr>
      <dsp:spPr>
        <a:xfrm>
          <a:off x="-1217795" y="854089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3084674" y="93353"/>
              </a:moveTo>
              <a:arcTo wR="2419125" hR="2419125" stAng="17158148" swAng="914520"/>
            </a:path>
          </a:pathLst>
        </a:custGeom>
        <a:noFill/>
        <a:ln w="19050" cap="flat" cmpd="sng" algn="ctr">
          <a:noFill/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0.05523</cdr:x>
      <cdr:y>0.1015</cdr:y>
    </cdr:from>
    <cdr:to>
      <cdr:x>0.13708</cdr:x>
      <cdr:y>0.20364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16923" y="495574"/>
          <a:ext cx="914400" cy="4987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70DC5-A90E-4BB7-8392-1BD4240A933A}" type="datetimeFigureOut">
              <a:rPr lang="ru-RU" smtClean="0"/>
              <a:pPr/>
              <a:t>23.05.2024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C8502-79F6-42DE-841C-CA32ED9C29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917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C8502-79F6-42DE-841C-CA32ED9C290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078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C8502-79F6-42DE-841C-CA32ED9C2907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0831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8400" y="1243013"/>
            <a:ext cx="4460875" cy="3346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20525-7830-48CD-A89F-4C48CDC6988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75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C8502-79F6-42DE-841C-CA32ED9C2907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493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11F6F18-AA0A-463F-A5C9-4C26C4D428AE}" type="datetimeFigureOut">
              <a:rPr lang="ru-RU" smtClean="0"/>
              <a:pPr/>
              <a:t>23.05.2024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semeikino@yandex.ru" TargetMode="Externa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mailto:semeikino@ivreg.ru" TargetMode="Externa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0" y="533400"/>
            <a:ext cx="7999413" cy="534352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БЮДЖЕТ ДЛЯ ГРАЖДАН </a:t>
            </a:r>
            <a:r>
              <a:rPr lang="ru-RU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/>
            </a:r>
            <a:br>
              <a:rPr lang="ru-RU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</a:br>
            <a:r>
              <a:rPr lang="ru-RU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к решению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от 26.12.2023 № 29</a:t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</a:b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 «О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бюджете Семейкинского сельского поселения на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2024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и на плановый период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2025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и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2026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Arial Black" pitchFamily="34" charset="0"/>
              </a:rPr>
              <a:t>годов» </a:t>
            </a:r>
            <a:endParaRPr lang="ru-RU" sz="2800" dirty="0">
              <a:solidFill>
                <a:srgbClr val="0000CC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95323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881743"/>
          </a:xfrm>
          <a:noFill/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Основные характеристики бюджета </a:t>
            </a:r>
            <a:r>
              <a:rPr lang="ru-RU" sz="18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Семейкинского</a:t>
            </a: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сельского поселения на </a:t>
            </a: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годы (тыс</a:t>
            </a: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endParaRPr lang="ru-RU" sz="1800" b="1" dirty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794315"/>
              </p:ext>
            </p:extLst>
          </p:nvPr>
        </p:nvGraphicFramePr>
        <p:xfrm>
          <a:off x="1" y="1118850"/>
          <a:ext cx="8748463" cy="5003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7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5206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371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9577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6852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96144"/>
              </a:tblGrid>
              <a:tr h="725974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r>
                        <a:rPr lang="ru-RU" sz="15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2022 году</a:t>
                      </a:r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</a:p>
                    <a:p>
                      <a:pPr algn="ctr"/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(тыс. руб.)</a:t>
                      </a:r>
                      <a:endParaRPr lang="ru-RU" sz="15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за 2023 год,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(тыс. руб.)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год,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(тыс. руб.)</a:t>
                      </a:r>
                      <a:endParaRPr lang="ru-RU" sz="15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год,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(тыс. руб.)</a:t>
                      </a:r>
                      <a:endParaRPr lang="ru-RU" sz="15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5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год,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(тыс. руб.)</a:t>
                      </a:r>
                      <a:endParaRPr lang="ru-RU" sz="15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5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5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5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8966">
                <a:tc>
                  <a:txBody>
                    <a:bodyPr/>
                    <a:lstStyle/>
                    <a:p>
                      <a:r>
                        <a:rPr lang="ru-RU" sz="15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-всего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14851,3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14479,4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16002,1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12468,1</a:t>
                      </a:r>
                      <a:endParaRPr lang="ru-RU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12411,7</a:t>
                      </a:r>
                      <a:endParaRPr lang="ru-RU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74293">
                <a:tc>
                  <a:txBody>
                    <a:bodyPr/>
                    <a:lstStyle/>
                    <a:p>
                      <a:r>
                        <a:rPr lang="ru-RU" sz="15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и неналоговые доходы,</a:t>
                      </a:r>
                      <a:r>
                        <a:rPr lang="ru-RU" sz="1500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 них: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2777,6</a:t>
                      </a:r>
                      <a:endParaRPr lang="ru-RU" sz="1500" b="1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2330,2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2463,2</a:t>
                      </a:r>
                      <a:endParaRPr lang="ru-RU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2236,2</a:t>
                      </a:r>
                      <a:endParaRPr lang="ru-RU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2237,2</a:t>
                      </a:r>
                      <a:endParaRPr lang="ru-RU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77026">
                <a:tc>
                  <a:txBody>
                    <a:bodyPr/>
                    <a:lstStyle/>
                    <a:p>
                      <a:r>
                        <a:rPr lang="ru-RU" sz="15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</a:t>
                      </a:r>
                      <a:r>
                        <a:rPr lang="ru-RU" sz="1500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доходы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2525,0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1979,0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2130,0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1903,0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1904,0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81426">
                <a:tc>
                  <a:txBody>
                    <a:bodyPr/>
                    <a:lstStyle/>
                    <a:p>
                      <a:r>
                        <a:rPr lang="ru-RU" sz="15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Неналоговые доходы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252,6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351,2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333,2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333,2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333,2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25228">
                <a:tc>
                  <a:txBody>
                    <a:bodyPr/>
                    <a:lstStyle/>
                    <a:p>
                      <a:r>
                        <a:rPr lang="ru-RU" sz="15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12073,7</a:t>
                      </a: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12149,2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13538,9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10231,9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10174,5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30410">
                <a:tc>
                  <a:txBody>
                    <a:bodyPr/>
                    <a:lstStyle/>
                    <a:p>
                      <a:r>
                        <a:rPr lang="ru-RU" sz="15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14197,2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14343,1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16002,1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12468,1</a:t>
                      </a:r>
                      <a:endParaRPr lang="ru-RU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12411,7</a:t>
                      </a:r>
                      <a:endParaRPr lang="ru-RU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655008">
                <a:tc>
                  <a:txBody>
                    <a:bodyPr/>
                    <a:lstStyle/>
                    <a:p>
                      <a:r>
                        <a:rPr lang="ru-RU" sz="15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 (-)</a:t>
                      </a:r>
                    </a:p>
                    <a:p>
                      <a:r>
                        <a:rPr lang="ru-RU" sz="15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Профицит (+)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654,1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136,3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974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572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</a:t>
            </a:r>
            <a:r>
              <a:rPr lang="ru-RU" sz="280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Семейкинского</a:t>
            </a:r>
            <a:r>
              <a:rPr lang="ru-RU" sz="28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sz="28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30064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– доходы от предусмотренных законодательством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налогов и сборов, а также пеней и штрафов по ним,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подлежащих зачислению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 бюджет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поселения в соответствии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действующим законодательством.</a:t>
            </a:r>
          </a:p>
          <a:p>
            <a:pPr algn="just"/>
            <a:r>
              <a:rPr lang="ru-RU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Неналоговые доходы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– платежи за оказание муниципальных услуг,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за пользование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природными ресурсами, за пользование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муниципальной собственностью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, от продажи муниципального имущества, а также платежи в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виде штрафов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 иных санкций за нарушение законодательства, подлежащие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зачислению в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поселения в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соответствии с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действующим законодательством.</a:t>
            </a:r>
          </a:p>
          <a:p>
            <a:pPr algn="just"/>
            <a:r>
              <a:rPr lang="ru-RU" sz="22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– поступающие в бюджет </a:t>
            </a:r>
            <a:r>
              <a:rPr lang="ru-RU" sz="2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поселения денежные </a:t>
            </a:r>
            <a:r>
              <a:rPr lang="ru-RU" sz="22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средства от других бюджетов (межбюджетные </a:t>
            </a:r>
            <a:r>
              <a:rPr lang="ru-RU" sz="2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трансферты.</a:t>
            </a:r>
            <a:endParaRPr lang="ru-RU" sz="2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18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"/>
            <a:ext cx="9143999" cy="1055914"/>
          </a:xfrm>
          <a:noFill/>
          <a:ln>
            <a:noFill/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800" b="1" dirty="0" smtClean="0">
                <a:ln w="11430"/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доходов бюджета СЕМЕЙКИНСКОГО СЕЛЬСКОГО ПОСЕЛЕНИЯ</a:t>
            </a:r>
            <a:br>
              <a:rPr lang="ru-RU" sz="1800" b="1" dirty="0" smtClean="0">
                <a:ln w="11430"/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n w="11430"/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2024– 2026 года</a:t>
            </a:r>
            <a:endParaRPr lang="ru-RU" sz="1800" b="1" dirty="0">
              <a:ln w="11430"/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7573445"/>
              </p:ext>
            </p:extLst>
          </p:nvPr>
        </p:nvGraphicFramePr>
        <p:xfrm>
          <a:off x="964641" y="1687286"/>
          <a:ext cx="7180553" cy="4683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1"/>
          <p:cNvSpPr txBox="1"/>
          <p:nvPr/>
        </p:nvSpPr>
        <p:spPr>
          <a:xfrm>
            <a:off x="967574" y="1158722"/>
            <a:ext cx="1102386" cy="33838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9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702896" cy="1008112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</a:t>
            </a:r>
            <a:endParaRPr lang="ru-RU" dirty="0">
              <a:solidFill>
                <a:srgbClr val="0000CC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5563542"/>
              </p:ext>
            </p:extLst>
          </p:nvPr>
        </p:nvGraphicFramePr>
        <p:xfrm>
          <a:off x="533400" y="1412776"/>
          <a:ext cx="8215064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686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1323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Расходы бюджета на 2024-2026г.</a:t>
            </a:r>
            <a:endParaRPr lang="ru-RU" sz="36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1256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09822" y="1196752"/>
            <a:ext cx="3096344" cy="209587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Расходы на реализацию муниципальных программ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Семейкинского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сельского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поселения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2024- 14052,3 тыс. рублей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2025 – 10304,5 тыс. рублей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2026 – 10235,5 тыс. рублей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99992" y="1311421"/>
            <a:ext cx="3960440" cy="204557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включенные в муниципальные программы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Семейкинского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сельского поселения направления деятельности органов местного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самоуправления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2024 – 1949,8 тыс. рублей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2025 – 1901,5 тыс. рублей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2026 – 1651,8 тыс. рублей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71800" y="3429000"/>
            <a:ext cx="3456384" cy="237626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Итого расходов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Семейкинского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r>
              <a:rPr lang="ru-RU" b="1" dirty="0" smtClean="0"/>
              <a:t>  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2024 – 16002,1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2025 – 12206,0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2026 – 11887,3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831155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СЕМЕЙКИНСКОГО СЕЛЬСКОГО ПОСЕЛЕНИЯ по разделам и подразделам классификации расходов бюджета на 2024 год и плановый период 2025-2026 годов</a:t>
            </a:r>
            <a:endParaRPr lang="ru-RU" sz="1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5451071"/>
              </p:ext>
            </p:extLst>
          </p:nvPr>
        </p:nvGraphicFramePr>
        <p:xfrm>
          <a:off x="35496" y="1052726"/>
          <a:ext cx="8712537" cy="60074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7218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1561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5327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latin typeface="Times New Roman"/>
                        </a:rPr>
                        <a:t>Раздел/ подраздел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2024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latin typeface="Times New Roman"/>
                        </a:rPr>
                        <a:t>2025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latin typeface="Times New Roman"/>
                        </a:rPr>
                        <a:t>2026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30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0100</a:t>
                      </a:r>
                    </a:p>
                  </a:txBody>
                  <a:tcPr marL="9525" marR="9525" marT="9525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6950153,26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6088527,00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6139527,00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64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0102</a:t>
                      </a:r>
                    </a:p>
                  </a:txBody>
                  <a:tcPr marL="9525" marR="9525" marT="9525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1085788,00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1085788,00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1085788,00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561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0104</a:t>
                      </a:r>
                    </a:p>
                  </a:txBody>
                  <a:tcPr marL="9525" marR="9525" marT="9525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4987878,26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4640920,00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4645920,00</a:t>
                      </a:r>
                      <a:endParaRPr lang="ru-R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56826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0106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81801,48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0,00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0,00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1950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Резервные фонды</a:t>
                      </a: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0111</a:t>
                      </a:r>
                    </a:p>
                  </a:txBody>
                  <a:tcPr marL="9525" marR="9525" marT="9525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50000,00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50000,00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50000,00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503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общегосударственные вопросы</a:t>
                      </a: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0113</a:t>
                      </a:r>
                    </a:p>
                  </a:txBody>
                  <a:tcPr marL="9525" marR="9525" marT="9525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744682,52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311819,00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357819,00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357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ОБОРОНА</a:t>
                      </a: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0200</a:t>
                      </a:r>
                    </a:p>
                  </a:txBody>
                  <a:tcPr marL="9525" marR="9525" marT="9525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345750,00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380280,00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415390,00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022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Мобилизационная и вневойсковая подготовка</a:t>
                      </a: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0203</a:t>
                      </a:r>
                    </a:p>
                  </a:txBody>
                  <a:tcPr marL="9525" marR="9525" marT="9525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345750,00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380280,00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415390,00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774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0300</a:t>
                      </a:r>
                    </a:p>
                  </a:txBody>
                  <a:tcPr marL="9525" marR="9525" marT="9525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164000,00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150000,00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123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пожарной безопасности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0310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164000,00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150000,00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22668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НАЦИОНАЛЬНАЯ ЭКОНОМИКА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0400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1146374,37</a:t>
                      </a:r>
                      <a:endParaRPr lang="ru-RU" sz="11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1146374,37</a:t>
                      </a:r>
                      <a:endParaRPr lang="ru-RU" sz="11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1146374,37</a:t>
                      </a:r>
                      <a:endParaRPr lang="ru-RU" sz="11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17025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Дорожное хозяйство (дорожные фонды)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0409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1146374,37</a:t>
                      </a:r>
                      <a:endParaRPr lang="ru-RU" sz="1100" b="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1146374,37</a:t>
                      </a:r>
                      <a:endParaRPr lang="ru-RU" sz="1100" b="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1146374,37</a:t>
                      </a:r>
                      <a:endParaRPr lang="ru-RU" sz="1100" b="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1702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0500</a:t>
                      </a:r>
                    </a:p>
                  </a:txBody>
                  <a:tcPr marL="9525" marR="9525" marT="9525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2371618,15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840839,86</a:t>
                      </a:r>
                      <a:endParaRPr lang="ru-RU" sz="11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2014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Жилищное хозяйство</a:t>
                      </a: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0501</a:t>
                      </a:r>
                    </a:p>
                  </a:txBody>
                  <a:tcPr marL="9525" marR="9525" marT="9525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40764,00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232667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Коммунальное хозяйство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0502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277894,40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277894,40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0,00</a:t>
                      </a:r>
                      <a:endParaRPr lang="ru-RU" sz="1100" b="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326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Благоустройство</a:t>
                      </a: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0503</a:t>
                      </a:r>
                    </a:p>
                  </a:txBody>
                  <a:tcPr marL="9525" marR="9525" marT="9525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2052959,75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562945,46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2568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КУЛЬТУРА, КИНЕМАТОГРАФИЯ</a:t>
                      </a: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0800</a:t>
                      </a:r>
                    </a:p>
                  </a:txBody>
                  <a:tcPr marL="9525" marR="9525" marT="9525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4794024,92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3369802,47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3593372,29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7"/>
                  </a:ext>
                </a:extLst>
              </a:tr>
              <a:tr h="2568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</a:t>
                      </a: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0801</a:t>
                      </a:r>
                    </a:p>
                  </a:txBody>
                  <a:tcPr marL="9525" marR="9525" marT="9525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4794024,92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3369802,47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3593372,29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8"/>
                  </a:ext>
                </a:extLst>
              </a:tr>
              <a:tr h="1822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1000</a:t>
                      </a:r>
                    </a:p>
                  </a:txBody>
                  <a:tcPr marL="9525" marR="9525" marT="9525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230141,16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230141,16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230141,16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30"/>
                  </a:ext>
                </a:extLst>
              </a:tr>
              <a:tr h="2134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Пенсионное обеспечение</a:t>
                      </a: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1001</a:t>
                      </a:r>
                    </a:p>
                  </a:txBody>
                  <a:tcPr marL="9525" marR="9525" marT="9525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230141,16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230141,16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230141,16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31"/>
                  </a:ext>
                </a:extLst>
              </a:tr>
              <a:tr h="2568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ИТОГО:</a:t>
                      </a: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Times New Roman"/>
                        </a:rPr>
                        <a:t>X</a:t>
                      </a:r>
                    </a:p>
                  </a:txBody>
                  <a:tcPr marL="9525" marR="9525" marT="9525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16002061,86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12205964,86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11887304,82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4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СЕМЕЙКИНСКОГО СЕЛЬСКОГО ПОСЕЛЕНИЯ на реализацию муниципальных программ на 2024 год и плановый период 2025-2026 годы</a:t>
            </a:r>
            <a:endParaRPr lang="ru-RU" sz="1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1359991"/>
              </p:ext>
            </p:extLst>
          </p:nvPr>
        </p:nvGraphicFramePr>
        <p:xfrm>
          <a:off x="35496" y="1268759"/>
          <a:ext cx="9108502" cy="51845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795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4690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3909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04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расходов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год,</a:t>
                      </a: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(руб.)</a:t>
                      </a:r>
                    </a:p>
                    <a:p>
                      <a:pPr algn="ctr" fontAlgn="ctr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год,</a:t>
                      </a: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(руб.)</a:t>
                      </a:r>
                    </a:p>
                    <a:p>
                      <a:pPr algn="ctr" fontAlgn="ctr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год,</a:t>
                      </a: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(руб.)</a:t>
                      </a:r>
                    </a:p>
                    <a:p>
                      <a:pPr algn="ctr" fontAlgn="ctr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905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Семейкинского сельского поселения «Совершенствование управления муниципальной собственностью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Семейкинского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сельского поселения на 2022-2024 годы»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246842,96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0" u="none" strike="noStrike" dirty="0" smtClean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905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Семейкинского сельского поселения «Обеспечение пожарной безопасности на территории Семейкинского сельского поселения на 2023 год и на плановый период 2024 </a:t>
                      </a:r>
                      <a:r>
                        <a:rPr lang="ru-RU" sz="1200" b="1" i="0" u="none" strike="noStrike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2025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годы»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164000,00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150000,00</a:t>
                      </a: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905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Семейкинского сельского поселения «Военно-патриотическое воспитание несовершеннолетних и молодежи Семейкинского сельского поселения на 2023-2025 годы»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5 000,00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7000,00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20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Семейкинского сельского поселения «Комплексная программа благоустройства территории Семейкинского сельского поселения на 2022-2025 годы»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2052959,75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562945,46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905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Семейкинского сельского поселения «Муниципальная служба Семейкинского сельского поселения на 2023-2025 годы»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000,00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40000,00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695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Семейкинского сельского поселения «Развитие культуры на 2023-2026 годы»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4794024,92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3369802,47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3955872,29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5905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Семейкинского сельского поселения «Совершенствование муниципального управления Семейкинского сельского поселения на 2023-2026 годы»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6743405,16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6174668,16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6279668,16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629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расходов по муниципальным программам</a:t>
                      </a:r>
                    </a:p>
                  </a:txBody>
                  <a:tcPr marL="9525" marR="9525" marT="9525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14052232,79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10304416,09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10235540,45</a:t>
                      </a:r>
                      <a:endParaRPr lang="ru-RU" sz="1200" b="1" i="0" u="none" strike="noStrike" dirty="0" smtClean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33400" y="-387424"/>
            <a:ext cx="8215064" cy="194421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</a:t>
            </a:r>
            <a:b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управления муниципальной собственностью Семейкинского сельского поселения на 2022-2024 годы  </a:t>
            </a:r>
            <a:b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программы - создание </a:t>
            </a:r>
            <a:r>
              <a:rPr lang="ru-RU" sz="18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эффективного управления муниципальным имуществом и земельными ресурсами и их рационального </a:t>
            </a:r>
            <a:r>
              <a:rPr lang="ru-RU" sz="1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</a:t>
            </a:r>
            <a:br>
              <a:rPr lang="ru-RU" sz="1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</a:t>
            </a:r>
            <a:r>
              <a:rPr lang="ru-RU" sz="1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индикаторы (показатели) реализации Программы</a:t>
            </a:r>
            <a:r>
              <a:rPr lang="ru-RU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533400" y="1628800"/>
            <a:ext cx="8215064" cy="4824535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6609037"/>
              </p:ext>
            </p:extLst>
          </p:nvPr>
        </p:nvGraphicFramePr>
        <p:xfrm>
          <a:off x="323527" y="1556793"/>
          <a:ext cx="8424937" cy="47534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43834"/>
                <a:gridCol w="752811"/>
                <a:gridCol w="752811"/>
                <a:gridCol w="828092"/>
                <a:gridCol w="1047389"/>
              </a:tblGrid>
              <a:tr h="36003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целевого индикатора (показателя)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</a:t>
                      </a: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целевых индикаторов (показателей</a:t>
                      </a: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228" marR="322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97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4194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объектов недвижимого имущества, на которые зарегистрировано право собственности 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4194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объектов муниципальной собственности подлежащих, технической инвентаризация (паспортизации)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4194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объектов муниципальной собственности, подлежащих обязательной регистрации права           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28" marR="3222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4194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заключенных договоров аренды, безвозмездного пользования (в отношении имущества казны)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шт.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4111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 полученные от сдачи в аренду имущества (в </a:t>
                      </a:r>
                      <a:r>
                        <a:rPr lang="ru-RU" sz="1200" b="0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земельных участков)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</a:t>
                      </a: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231,979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321,711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321,711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545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 полученные от продажи имущества (в </a:t>
                      </a:r>
                      <a:r>
                        <a:rPr lang="ru-RU" sz="1200" b="0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земельных участков)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</a:t>
                      </a: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6291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земельных участков, находящихся в собственности поселения, подготовленных для организации и проведения аукционов по их продаже и предоставлению в аренду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5764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земельных участков, находящихся в собственности поселения, предоставленных в аренду</a:t>
                      </a:r>
                      <a:endParaRPr lang="ru-RU" sz="1200" b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6291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оплаты коммунальных услуг, связанных с  содержанием имущества, находящимся в муниципальной собственности Семейкинского сельского поселения.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200" b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21" marR="614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314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3400" y="260647"/>
            <a:ext cx="8215064" cy="1656185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</a:t>
            </a:r>
            <a:r>
              <a:rPr lang="ru-RU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</a:t>
            </a:r>
            <a:br>
              <a:rPr lang="ru-RU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«Обеспечение пожарной безопасности на территории Семейкинского сельского поселения на 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год и на плановый период 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2025 </a:t>
            </a:r>
            <a:r>
              <a:rPr lang="ru-RU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годы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программы - </a:t>
            </a:r>
            <a:r>
              <a:rPr lang="ru-RU" sz="1800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1800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обеспечение необходимых условий для повышения пожарной безопасности населенных </a:t>
            </a:r>
            <a:r>
              <a:rPr lang="ru-RU" sz="1800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пунктов</a:t>
            </a:r>
            <a:br>
              <a:rPr lang="ru-RU" sz="1800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индикаторы и показатели</a:t>
            </a:r>
            <a:r>
              <a:rPr lang="ru-RU" sz="1600" b="1" dirty="0" smtClean="0">
                <a:solidFill>
                  <a:srgbClr val="FF00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FF00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921929"/>
              </p:ext>
            </p:extLst>
          </p:nvPr>
        </p:nvGraphicFramePr>
        <p:xfrm>
          <a:off x="533400" y="2114571"/>
          <a:ext cx="7639000" cy="3038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7219"/>
                <a:gridCol w="3636442"/>
                <a:gridCol w="514304"/>
                <a:gridCol w="817219"/>
                <a:gridCol w="926908"/>
                <a:gridCol w="926908"/>
              </a:tblGrid>
              <a:tr h="28867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показателя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 изм.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Целевые индикаторы</a:t>
                      </a:r>
                      <a:endParaRPr lang="ru-RU" sz="1400" b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7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888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b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b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b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7444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пожаров и загораний на территории сельского поселения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  <a:endParaRPr lang="ru-RU" sz="1400" b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9068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снижения количества зарегистрированных пожаров и загораний к уровню прошлого года</a:t>
                      </a:r>
                      <a:endParaRPr lang="ru-RU" sz="1400" b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 b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533399" y="1312863"/>
            <a:ext cx="10656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92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71048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b="1" cap="small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cap="small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small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</a:t>
            </a:r>
            <a:r>
              <a:rPr lang="ru-RU" sz="1600" b="1" cap="small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</a:t>
            </a:r>
            <a:r>
              <a:rPr lang="ru-RU" sz="1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small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"МУНИЦИПАЛЬНАЯ </a:t>
            </a:r>
            <a:r>
              <a:rPr lang="ru-RU" sz="1600" b="1" cap="small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СЛУЖБА СЕМЕЙКИНСКОГО </a:t>
            </a:r>
            <a:r>
              <a:rPr lang="ru-RU" sz="1600" b="1" cap="small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СЕЛЬСКОГО ПОСЕЛЕНИЯ</a:t>
            </a:r>
            <a:r>
              <a:rPr lang="ru-RU" sz="1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small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 </a:t>
            </a:r>
            <a:r>
              <a:rPr lang="ru-RU" sz="1600" b="1" cap="small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2023-2025 ГОДЫ</a:t>
            </a:r>
            <a:r>
              <a:rPr lang="ru-RU" sz="1400" b="1" cap="small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cap="small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cap="small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cap="small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Программы</a:t>
            </a:r>
            <a:r>
              <a:rPr lang="ru-RU" sz="18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sz="1800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Повышение эффективности и результативности муниципальной службы, а также её развитие и совершенствование в Семейкинском сельском поселении</a:t>
            </a:r>
            <a:r>
              <a:rPr lang="ru-RU" sz="18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CC"/>
                </a:solidFill>
                <a:effectLst/>
              </a:rPr>
              <a:t> </a:t>
            </a:r>
            <a:r>
              <a:rPr lang="ru-RU" sz="1800" b="1" cap="small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елевые </a:t>
            </a:r>
            <a:r>
              <a:rPr lang="ru-RU" sz="18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индикаторы (показатели) реализации </a:t>
            </a:r>
            <a: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endParaRPr lang="ru-RU" sz="1800" b="1" dirty="0">
              <a:solidFill>
                <a:srgbClr val="0000C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7382316"/>
              </p:ext>
            </p:extLst>
          </p:nvPr>
        </p:nvGraphicFramePr>
        <p:xfrm>
          <a:off x="533400" y="2411467"/>
          <a:ext cx="7711009" cy="40591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893"/>
                <a:gridCol w="4279831"/>
                <a:gridCol w="1027159"/>
                <a:gridCol w="941563"/>
                <a:gridCol w="941563"/>
              </a:tblGrid>
              <a:tr h="278141">
                <a:tc rowSpan="2"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 целевого индикатора (показателя)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</a:t>
                      </a:r>
                      <a:r>
                        <a:rPr lang="ru-RU" sz="1200" b="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целевых индикаторов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64900"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82046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84392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Доля муниципальных служащих, прошедших обучение, повышение квалификации, переподготовку, от общего количества муниципальных служащих.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100907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Доля муниципальных служащих поселения, включенных в Реестр муниципальных служащих, от общего количества муниципальных служащих.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  <a:p>
                      <a:pPr algn="ctr"/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  <a:p>
                      <a:pPr algn="ctr"/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  <a:p>
                      <a:pPr algn="ctr"/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137168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Доля аттестованных муниципальных служащих от общего количества муниципальных служащих, подлежащих аттестации.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  <a:p>
                      <a:pPr algn="ctr"/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7767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539552" y="188640"/>
            <a:ext cx="80975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33450" algn="l"/>
              </a:tabLst>
            </a:pPr>
            <a:r>
              <a:rPr kumimoji="0" lang="ru-RU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1" i="0" u="none" strike="noStrike" normalizeH="0" baseline="0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Уважаемые жители Семейкинского сельского поселения, посетители сайта!</a:t>
            </a:r>
            <a:endParaRPr kumimoji="0" lang="ru-RU" sz="2400" b="1" i="0" u="none" strike="noStrike" normalizeH="0" baseline="0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06" y="1208849"/>
            <a:ext cx="889308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900" algn="just" fontAlgn="base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Вашему вниманию представлен  «Бюджет для граждан», который     разработан в соответствии с проводимой политикой Правительства Российской Федерации, направленной на обеспечение прозрачности (открытости) и полного, доступного информирования граждан (заинтересованных пользователей)  о местном бюджете. </a:t>
            </a:r>
          </a:p>
          <a:p>
            <a:pPr indent="342900" algn="just" fontAlgn="base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Бюджет для граждан  содержит основные положения бюджете  Семейкинского сельского поселения на 2024 год и плановый период 2026-2026 годов в доступной для широкого круга заинтересованных пользователей форме и преследует цель  ознакомления граждан с основными задачами и приоритетными направлениями бюджетной политики, обоснованиями бюджетных расходов, планируемыми и достигнутыми результатами использования бюджетных ассигнований.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2812" y="3571876"/>
            <a:ext cx="90011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Информация на интернет - ресурсе доходчиво раскрывает основные понятия российского законодательства о бюджетном процессе, содержит параметры доходной и расходной частей бюджета </a:t>
            </a:r>
            <a:r>
              <a:rPr lang="ru-RU" sz="1500" dirty="0">
                <a:solidFill>
                  <a:schemeClr val="bg1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Семейкинского сельского </a:t>
            </a:r>
            <a:r>
              <a:rPr lang="ru-RU" sz="15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поселения, пояснения о структуре  муниципального долга. 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По всем возникающим вопросам и конструктивным предложениям  относительно бюджета </a:t>
            </a:r>
            <a:r>
              <a:rPr lang="ru-RU" sz="1500" dirty="0">
                <a:solidFill>
                  <a:schemeClr val="bg1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Семейкинского сельского поселения вы </a:t>
            </a:r>
            <a:r>
              <a:rPr lang="ru-RU" sz="15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можете обращаться   в администрацию </a:t>
            </a:r>
            <a:r>
              <a:rPr lang="ru-RU" sz="1500" dirty="0">
                <a:solidFill>
                  <a:schemeClr val="bg1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Семейкинского сельского </a:t>
            </a:r>
            <a:r>
              <a:rPr lang="ru-RU" sz="15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поселения.</a:t>
            </a:r>
            <a:endParaRPr lang="ru-RU" sz="15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по адресу: </a:t>
            </a:r>
            <a:r>
              <a:rPr lang="ru-RU" sz="15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д.Филино</a:t>
            </a:r>
            <a:r>
              <a:rPr lang="ru-RU" sz="1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ул.Фабричная, д.37</a:t>
            </a:r>
            <a:r>
              <a:rPr lang="ru-RU" sz="15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; тел : </a:t>
            </a:r>
            <a:r>
              <a:rPr lang="ru-RU" sz="1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+7 (49351) </a:t>
            </a:r>
            <a:r>
              <a:rPr lang="ru-RU" sz="15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3-38-33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адрес эл. почты:</a:t>
            </a:r>
            <a:r>
              <a:rPr lang="en-US" sz="1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semeikino@yandex.ru</a:t>
            </a:r>
            <a:r>
              <a:rPr lang="ru-RU" sz="15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;</a:t>
            </a:r>
            <a:endParaRPr lang="ru-RU" sz="15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endParaRPr lang="ru-RU" sz="1500" b="1" dirty="0" smtClean="0">
              <a:solidFill>
                <a:schemeClr val="bg1"/>
              </a:solidFill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lvl="0" indent="45085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Глава </a:t>
            </a:r>
            <a:r>
              <a:rPr lang="ru-RU" sz="15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Семейкинского сельского поселения </a:t>
            </a:r>
            <a:endParaRPr lang="ru-RU" sz="1500" b="1" dirty="0" smtClean="0">
              <a:solidFill>
                <a:schemeClr val="bg1"/>
              </a:solidFill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lvl="0" indent="45085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Воробьев А.В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5879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3400" y="0"/>
            <a:ext cx="8143056" cy="27089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</a:t>
            </a:r>
            <a:r>
              <a:rPr lang="ru-RU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</a:t>
            </a:r>
            <a:br>
              <a:rPr lang="ru-RU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«ВОЕННО-ПАТРИОТИЧЕСКОЕ ВОСПИТАНИЕ НЕСОВЕРШЕННОЛЕТНИХ И МОЛОДЕЖИ СЕМЕЙКИНСКОГО СЕЛЬСКОГО 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ПОСЕЛЕНИЯ НА 2023 – 2025 </a:t>
            </a:r>
            <a:r>
              <a:rPr lang="ru-RU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ГОДЫ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Целью </a:t>
            </a:r>
            <a:r>
              <a:rPr lang="ru-RU" sz="18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является развитие системы военно-патриотического воспитания молодежи Семейкинского сельского поселения, способной на основе формирования патриотических чувств и сознания обеспечить решение задач по консолидации общества, поддержанию общественной и экономической стабильности в </a:t>
            </a:r>
            <a: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</a:t>
            </a:r>
            <a:b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</a:t>
            </a:r>
            <a:r>
              <a:rPr lang="ru-RU" sz="18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индикаторы (показатели) реализации Программы</a:t>
            </a:r>
            <a:br>
              <a:rPr lang="ru-RU" sz="18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rgbClr val="FF006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361687"/>
              </p:ext>
            </p:extLst>
          </p:nvPr>
        </p:nvGraphicFramePr>
        <p:xfrm>
          <a:off x="533400" y="2836084"/>
          <a:ext cx="7999040" cy="288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2216"/>
                <a:gridCol w="2520280"/>
                <a:gridCol w="1728192"/>
                <a:gridCol w="1368152"/>
                <a:gridCol w="1800200"/>
              </a:tblGrid>
              <a:tr h="325186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 целевого индикатора (показателя)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</a:t>
                      </a:r>
                      <a:r>
                        <a:rPr lang="ru-RU" sz="1200" b="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целевых индикаторов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65894"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6589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90319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проведенных мероприятий по патриотической тематике</a:t>
                      </a:r>
                    </a:p>
                    <a:p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109%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115%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121%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110390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Численность из числа несовершеннолетних и молодежи, участвующих в мероприятиях</a:t>
                      </a:r>
                    </a:p>
                    <a:p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105%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110%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113%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000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33400" y="116632"/>
            <a:ext cx="8143056" cy="1872208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</a:t>
            </a:r>
            <a:br>
              <a:rPr lang="ru-RU" sz="1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«Комплексная программа благоустройства территории Семейкинского сельского поселения на </a:t>
            </a:r>
            <a:r>
              <a:rPr lang="ru-RU" sz="1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1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2025 </a:t>
            </a:r>
            <a:r>
              <a:rPr lang="ru-RU" sz="1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годы</a:t>
            </a:r>
            <a:r>
              <a:rPr lang="ru-RU" sz="1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(цели) </a:t>
            </a:r>
            <a:r>
              <a:rPr lang="ru-RU" sz="1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- совершенствование </a:t>
            </a:r>
            <a:r>
              <a:rPr lang="ru-RU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комплексного благоустройства Семейкинского сельского поселения Шуйского муниципального района </a:t>
            </a:r>
            <a:br>
              <a:rPr lang="ru-RU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</a:t>
            </a:r>
            <a:r>
              <a:rPr lang="ru-RU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 целевых индикаторах (показателях) реализации Программы</a:t>
            </a:r>
            <a:endParaRPr lang="ru-RU" sz="16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4746739"/>
              </p:ext>
            </p:extLst>
          </p:nvPr>
        </p:nvGraphicFramePr>
        <p:xfrm>
          <a:off x="533400" y="2205038"/>
          <a:ext cx="8143057" cy="3804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370"/>
                <a:gridCol w="2525139"/>
                <a:gridCol w="471769"/>
                <a:gridCol w="1084394"/>
                <a:gridCol w="1008112"/>
                <a:gridCol w="1368152"/>
                <a:gridCol w="1080121"/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п/п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целевого индикатора (показателя)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Ед.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изм.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Значение целевых индикаторов (показателей)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2022 </a:t>
                      </a:r>
                      <a:r>
                        <a:rPr lang="ru-RU" sz="11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2023 </a:t>
                      </a:r>
                      <a:r>
                        <a:rPr lang="ru-RU" sz="11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2024 </a:t>
                      </a:r>
                      <a:r>
                        <a:rPr lang="ru-RU" sz="11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2025 год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Уличное освещение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шт.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 и содержание мест 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захоронения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Устройство и содержание детских и спортивных 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площадок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шт.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Устройство и содержание </a:t>
                      </a:r>
                      <a:endParaRPr lang="ru-RU" sz="1100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Колодцев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Содержание, ремонт памятников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шт.</a:t>
                      </a:r>
                      <a:endParaRPr lang="ru-RU" sz="1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0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Количество реализованных проектов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ед.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Скашивание травы и обработка борщевика 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ядохимикатами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кв.м</a:t>
                      </a: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40000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40000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40000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40000</a:t>
                      </a:r>
                      <a:endParaRPr lang="ru-RU" sz="800" b="1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21157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99904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</a:t>
            </a:r>
            <a:r>
              <a:rPr lang="ru-RU" sz="1800" b="1" dirty="0">
                <a:solidFill>
                  <a:srgbClr val="FF00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«Развитие </a:t>
            </a:r>
            <a:r>
              <a:rPr lang="ru-RU" sz="1800" b="1" dirty="0" smtClean="0">
                <a:solidFill>
                  <a:srgbClr val="FF0066"/>
                </a:solidFill>
                <a:effectLst/>
                <a:latin typeface="Times New Roman" pitchFamily="18" charset="0"/>
                <a:cs typeface="Times New Roman" panose="02020603050405020304" pitchFamily="18" charset="0"/>
              </a:rPr>
              <a:t>культуры  на 2023-2026 годы»</a:t>
            </a:r>
            <a:br>
              <a:rPr lang="ru-RU" sz="1800" b="1" dirty="0" smtClean="0">
                <a:solidFill>
                  <a:srgbClr val="FF0066"/>
                </a:solidFill>
                <a:effectLst/>
                <a:latin typeface="Times New Roman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18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</a:t>
            </a:r>
            <a: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8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творческого и культурного развития личности, участия населения в культурной жизни Семейкинского сельского </a:t>
            </a:r>
            <a: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поселения</a:t>
            </a:r>
            <a:b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</a:t>
            </a:r>
            <a:r>
              <a:rPr lang="ru-RU" sz="18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индикаторы (показатели) реализации </a:t>
            </a:r>
            <a: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r>
              <a:rPr lang="ru-RU" sz="1800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8841845"/>
              </p:ext>
            </p:extLst>
          </p:nvPr>
        </p:nvGraphicFramePr>
        <p:xfrm>
          <a:off x="323528" y="1772816"/>
          <a:ext cx="8424936" cy="51819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038"/>
                <a:gridCol w="3524065"/>
                <a:gridCol w="485287"/>
                <a:gridCol w="978202"/>
                <a:gridCol w="864096"/>
                <a:gridCol w="1008112"/>
                <a:gridCol w="1224136"/>
              </a:tblGrid>
              <a:tr h="548638">
                <a:tc rowSpan="2"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1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200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изм.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Значение показателя (индикатора)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07624">
                <a:tc vMerge="1"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4313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159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505" algn="l"/>
                        </a:tabLs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Охват населения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Семейкинского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сельского поселения услугами учреждений культуры в расчете на 1 тысячу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45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45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45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974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культурно-массовых и досуговых мероприятий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216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216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216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216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4462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159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9230" algn="l"/>
                        </a:tabLs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социально-значимых мероприятий, посвященных памятным и юбилейным датам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50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50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50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59495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созданных, (реконструированных) и капитально отремонтированных культурно-досуговых учреждений в сельской местности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59495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19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учреждений культуры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Семейкинского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сельского поселения, в которых внедрены информационно-коммуникационные технологии для доступности информации об услугах сферы культуры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60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60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60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52058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работников сферы культуры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Семейкинского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сельского поселения, повысивших квалификацию и получивших методическую помощь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0" indent="-169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0" indent="-169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70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0" indent="-169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70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0" indent="-169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70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66932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Достижение уровня средней заработной платы работников муниципального учреждения культуры в сфере культуры в Ивановской области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Руб.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29756,0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691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55067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</a:t>
            </a:r>
            <a:b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«Совершенствование муниципального управления</a:t>
            </a:r>
            <a:b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Семейкинского сельского поселения на 2021-2025 </a:t>
            </a:r>
            <a:r>
              <a:rPr lang="ru-RU" sz="1800" b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годы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</a:t>
            </a:r>
            <a:r>
              <a:rPr lang="ru-RU" sz="18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целями программы являются создание оптимальных условий для развития, совершенствования и повышения эффективности деятельности органов местного самоуправления и обеспечение реализации органами местного самоуправления переданных государственных </a:t>
            </a:r>
            <a: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полномочий</a:t>
            </a:r>
            <a:b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</a:t>
            </a:r>
            <a:r>
              <a:rPr lang="ru-RU" sz="18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 целевых индикаторах (показателях) реализации Программы</a:t>
            </a:r>
            <a:br>
              <a:rPr lang="ru-RU" sz="18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0990799"/>
              </p:ext>
            </p:extLst>
          </p:nvPr>
        </p:nvGraphicFramePr>
        <p:xfrm>
          <a:off x="179512" y="2348879"/>
          <a:ext cx="8352928" cy="43316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0440"/>
                <a:gridCol w="1152128"/>
                <a:gridCol w="1080120"/>
                <a:gridCol w="1080120"/>
                <a:gridCol w="1080120"/>
              </a:tblGrid>
              <a:tr h="3507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показателя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</a:tr>
              <a:tr h="2664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2025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</a:tr>
              <a:tr h="196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</a:tr>
              <a:tr h="653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обращений граждан в администрацию Семейкинского сельского поселения, рассмотренных с нарушением сроков, установленных действующим законодательством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</a:tr>
              <a:tr h="4185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Соответствие муниципальных правовых актов действующему законодательству по результатам проверки контрольно-надзорных органов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</a:tr>
              <a:tr h="425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муниципальных служащих, соответствующих замещаемой должности по результатам аттестации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</a:tr>
              <a:tr h="588797">
                <a:tc>
                  <a:txBody>
                    <a:bodyPr/>
                    <a:lstStyle/>
                    <a:p>
                      <a:pPr indent="44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муниципальных услуг, информацию по порядку предоставления которых можно получить в информационно-телекоммуникационной сети «Интернет»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R="647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R="647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R="647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L="0" marR="6477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  <a:p>
                      <a:pPr marR="647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</a:tr>
              <a:tr h="442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 лицензионного программного обеспечения на рабочих местах администрации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90 %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100 %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</a:tr>
              <a:tr h="701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электронного документооборота с применением электронной цифровой подписи в </a:t>
                      </a:r>
                      <a:r>
                        <a:rPr lang="ru-RU" sz="12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общем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документообороте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85%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85%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85%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0" marR="31740" marT="0" marB="0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-8894058" y="61255"/>
            <a:ext cx="2612226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7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7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Сведения о целевых индикаторах (показателях) реализации Программы</a:t>
            </a:r>
            <a:endParaRPr kumimoji="0" lang="ru-RU" alt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7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-3803723" y="43934"/>
            <a:ext cx="173754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7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7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65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3400" y="476672"/>
            <a:ext cx="7999040" cy="597666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5536" y="476672"/>
            <a:ext cx="8071048" cy="597666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486989"/>
              </p:ext>
            </p:extLst>
          </p:nvPr>
        </p:nvGraphicFramePr>
        <p:xfrm>
          <a:off x="467545" y="476673"/>
          <a:ext cx="8064895" cy="39044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36303"/>
                <a:gridCol w="1368152"/>
                <a:gridCol w="1224136"/>
                <a:gridCol w="1368152"/>
                <a:gridCol w="1368152"/>
              </a:tblGrid>
              <a:tr h="7920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жалоб на качество и своевременность исполнение функций по обеспечению деятельности органов местного самоуправления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более 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более 2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более 2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более 2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исполненных заявок к общему количеству заявок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98%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98%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98%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</a:tr>
              <a:tr h="642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отчетности, предоставленной посредством программного обеспечения к общему количеству предоставляемой отчётности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случаев нарушения установленных сроков выделения средств из резервного фонда ОМСУ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нормативных правовых актов, размещенных в сети Интернет, к общему числу нормативных правовых актов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замечаний при проведении проверок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более 2 в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более 2 в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более 2 в год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более 2 в год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</a:tr>
              <a:tr h="3218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Просроченная кредиторская задолженность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33" marR="2413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278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Объем муниципального долга на 2024 год и плановый период 2025-2026 годов</a:t>
            </a:r>
            <a:br>
              <a:rPr lang="ru-RU" sz="2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0768332"/>
              </p:ext>
            </p:extLst>
          </p:nvPr>
        </p:nvGraphicFramePr>
        <p:xfrm>
          <a:off x="0" y="1268760"/>
          <a:ext cx="9144000" cy="50134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42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3063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5456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15456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224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 долгового обязательства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год, руб.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год, руб.</a:t>
                      </a:r>
                    </a:p>
                    <a:p>
                      <a:pPr algn="ctr" fontAlgn="ctr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год, руб.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104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Бюджетные кредиты от других   бюджетов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бюджетной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системы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722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Привлечение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9996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Погашение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9118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Кредиты, полученные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9996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Привлечение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9996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Погашение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720840"/>
            <a:ext cx="655272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Контактная </a:t>
            </a: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информация</a:t>
            </a:r>
          </a:p>
          <a:p>
            <a:pPr algn="ctr"/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Администрация 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Семейкинского сельского поселения Шуйского муниципального района Ивановской области</a:t>
            </a:r>
          </a:p>
          <a:p>
            <a:pPr algn="ctr"/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Адрес: 155906  д. Филино ул. Фабричная д.37 </a:t>
            </a:r>
          </a:p>
          <a:p>
            <a:pPr algn="ctr"/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тел./факс (49351) 3-38-33; 3-39-58; </a:t>
            </a:r>
          </a:p>
          <a:p>
            <a:pPr algn="ctr"/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en-US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E-mail: </a:t>
            </a:r>
            <a:r>
              <a:rPr lang="en-US" dirty="0" smtClean="0">
                <a:solidFill>
                  <a:srgbClr val="0000CC"/>
                </a:solidFill>
                <a:hlinkClick r:id="rId2"/>
              </a:rPr>
              <a:t>semeikino@ivreg.ru</a:t>
            </a:r>
            <a:endParaRPr lang="ru-RU" dirty="0" smtClean="0">
              <a:solidFill>
                <a:srgbClr val="0000CC"/>
              </a:solidFill>
            </a:endParaRPr>
          </a:p>
          <a:p>
            <a:pPr algn="ctr"/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Режим 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работы: 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Понедельник-четверг 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часов до 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часов,</a:t>
            </a:r>
          </a:p>
          <a:p>
            <a:pPr algn="ctr"/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перерыв 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 12 часов 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до 13 часов. </a:t>
            </a:r>
            <a:endParaRPr lang="ru-RU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Пятница 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 8 часов  до 15 часов.</a:t>
            </a:r>
          </a:p>
          <a:p>
            <a:pPr algn="ctr"/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выходные 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дни: суббота, воскресенье   </a:t>
            </a:r>
            <a:endParaRPr lang="en-US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04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08912" cy="600067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ЭТАПЫ БЮДЖЕТНОГО ПРОЦЕССА</a:t>
            </a:r>
            <a:endParaRPr lang="ru-RU" sz="200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644691"/>
            <a:ext cx="8496944" cy="6096677"/>
          </a:xfrm>
          <a:noFill/>
          <a:ln w="5715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828506022"/>
              </p:ext>
            </p:extLst>
          </p:nvPr>
        </p:nvGraphicFramePr>
        <p:xfrm>
          <a:off x="683568" y="764704"/>
          <a:ext cx="7919968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3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400" y="2713987"/>
            <a:ext cx="2736304" cy="2056859"/>
          </a:xfrm>
          <a:prstGeom prst="rect">
            <a:avLst/>
          </a:prstGeom>
          <a:noFill/>
          <a:ln w="127000" cap="sq">
            <a:noFill/>
            <a:bevel/>
            <a:headEnd/>
            <a:tailEnd/>
          </a:ln>
          <a:effectLst>
            <a:outerShdw dist="35921" dir="2700000" algn="ctr" rotWithShape="0">
              <a:schemeClr val="bg2"/>
            </a:outerShdw>
            <a:reflection blurRad="6350" stA="50000" endA="300" endPos="55000" dir="5400000" sy="-100000" algn="bl" rotWithShape="0"/>
          </a:effectLst>
          <a:scene3d>
            <a:camera prst="orthographicFront">
              <a:rot lat="21299999" lon="0" rev="0"/>
            </a:camera>
            <a:lightRig rig="threePt" dir="t"/>
          </a:scene3d>
          <a:sp3d prstMaterial="dkEdge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Прямоугольная выноска 8"/>
          <p:cNvSpPr/>
          <p:nvPr/>
        </p:nvSpPr>
        <p:spPr>
          <a:xfrm>
            <a:off x="7308304" y="5871851"/>
            <a:ext cx="1440160" cy="600164"/>
          </a:xfrm>
          <a:prstGeom prst="wedgeRectCallout">
            <a:avLst>
              <a:gd name="adj1" fmla="val -61127"/>
              <a:gd name="adj2" fmla="val -84253"/>
            </a:avLst>
          </a:prstGeom>
          <a:ln>
            <a:solidFill>
              <a:schemeClr val="tx1"/>
            </a:solidFill>
            <a:prstDash val="sysDot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Законодательные (представительные) органы власти</a:t>
            </a:r>
            <a:endParaRPr lang="ru-RU" sz="11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3903570" y="4509120"/>
            <a:ext cx="1408868" cy="600164"/>
          </a:xfrm>
          <a:prstGeom prst="wedgeRectCallout">
            <a:avLst>
              <a:gd name="adj1" fmla="val 92"/>
              <a:gd name="adj2" fmla="val 74824"/>
            </a:avLst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самоуправления,  финансовые органы</a:t>
            </a:r>
            <a:endParaRPr lang="ru-RU" sz="11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361492" y="2392331"/>
            <a:ext cx="1440160" cy="600164"/>
          </a:xfrm>
          <a:prstGeom prst="wedgeRectCallout">
            <a:avLst>
              <a:gd name="adj1" fmla="val 21928"/>
              <a:gd name="adj2" fmla="val 85615"/>
            </a:avLst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Законодательные (представительные) органы власти</a:t>
            </a:r>
            <a:endParaRPr lang="ru-RU" sz="11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7980784" y="2276872"/>
            <a:ext cx="1163216" cy="938719"/>
          </a:xfrm>
          <a:prstGeom prst="wedgeRectCallout">
            <a:avLst>
              <a:gd name="adj1" fmla="val -32684"/>
              <a:gd name="adj2" fmla="val 64846"/>
            </a:avLst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самоуправления, финансовые органы</a:t>
            </a:r>
            <a:endParaRPr lang="ru-RU" sz="11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2221254" y="663710"/>
            <a:ext cx="1152128" cy="600164"/>
          </a:xfrm>
          <a:prstGeom prst="wedgeRectCallout">
            <a:avLst>
              <a:gd name="adj1" fmla="val 53958"/>
              <a:gd name="adj2" fmla="val 94590"/>
            </a:avLst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</a:t>
            </a:r>
            <a:endParaRPr lang="ru-RU" sz="11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444171" y="801931"/>
            <a:ext cx="1396125" cy="864000"/>
          </a:xfrm>
          <a:prstGeom prst="wedgeRectCallout">
            <a:avLst>
              <a:gd name="adj1" fmla="val 55397"/>
              <a:gd name="adj2" fmla="val 86591"/>
            </a:avLst>
          </a:prstGeom>
          <a:solidFill>
            <a:schemeClr val="tx2">
              <a:lumMod val="20000"/>
              <a:lumOff val="80000"/>
            </a:schemeClr>
          </a:solidFill>
          <a:ln w="254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Контрольно-счетная палата и органы местного самоуправления</a:t>
            </a:r>
            <a:endParaRPr lang="ru-RU" sz="11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ая выноска 15"/>
          <p:cNvSpPr/>
          <p:nvPr/>
        </p:nvSpPr>
        <p:spPr>
          <a:xfrm>
            <a:off x="7215244" y="487451"/>
            <a:ext cx="1235224" cy="938719"/>
          </a:xfrm>
          <a:prstGeom prst="wedgeRectCallout">
            <a:avLst>
              <a:gd name="adj1" fmla="val -59746"/>
              <a:gd name="adj2" fmla="val 90577"/>
            </a:avLst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самоуправления, финансовые органы</a:t>
            </a:r>
            <a:endParaRPr lang="ru-RU" sz="11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ая выноска 16"/>
          <p:cNvSpPr/>
          <p:nvPr/>
        </p:nvSpPr>
        <p:spPr>
          <a:xfrm>
            <a:off x="395536" y="5733256"/>
            <a:ext cx="1224136" cy="938719"/>
          </a:xfrm>
          <a:prstGeom prst="wedgeRectCallout">
            <a:avLst>
              <a:gd name="adj1" fmla="val 76146"/>
              <a:gd name="adj2" fmla="val 6873"/>
            </a:avLst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</a:t>
            </a:r>
            <a:r>
              <a:rPr lang="ru-RU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самоуправления, </a:t>
            </a: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финансовые органы</a:t>
            </a:r>
          </a:p>
        </p:txBody>
      </p:sp>
    </p:spTree>
    <p:extLst>
      <p:ext uri="{BB962C8B-B14F-4D97-AF65-F5344CB8AC3E}">
        <p14:creationId xmlns:p14="http://schemas.microsoft.com/office/powerpoint/2010/main" val="186213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6260175"/>
          </a:xfrm>
          <a:prstGeom prst="rect">
            <a:avLst/>
          </a:prstGeom>
          <a:solidFill>
            <a:srgbClr val="FFFFDD"/>
          </a:solidFill>
          <a:ln w="571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u="sng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</a:t>
            </a:r>
            <a:r>
              <a:rPr lang="ru-RU" sz="1400" b="1" u="sng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исполнения </a:t>
            </a:r>
            <a:r>
              <a:rPr lang="ru-RU" sz="1400" b="1" u="sng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</a:t>
            </a:r>
          </a:p>
          <a:p>
            <a:pPr algn="ctr">
              <a:lnSpc>
                <a:spcPct val="70000"/>
              </a:lnSpc>
            </a:pPr>
            <a:endParaRPr lang="ru-RU" sz="1400" b="1" u="sng" dirty="0" smtClean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- это процесс, который обеспечивает полное своевременное поступление доходов в целом и по каждому источнику, а также финансирование организаций и учреждений в пределах утвержденных по бюджету сумм в течение финансового года.</a:t>
            </a:r>
          </a:p>
          <a:p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Можно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выделить две стороны этого процесса: </a:t>
            </a:r>
          </a:p>
          <a:p>
            <a:pPr algn="just"/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исполнения бюджета по доходам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Его задачей которого является обеспечение полного и своевременного поступления в бюджет отдельных видов доходов, в первую очередь, налогов и других обязательных платежей, по каждому источнику в соответствии с утвержденным бюджетным планом; </a:t>
            </a:r>
          </a:p>
          <a:p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Участниками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этого процесса </a:t>
            </a:r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являются:</a:t>
            </a:r>
          </a:p>
          <a:p>
            <a:pPr algn="just"/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•	налогоплательщики и плательщики сборов (юридические и физические лица), которые перечисляют в бюджет установленные налоги и другие обязательные платежи;</a:t>
            </a:r>
          </a:p>
          <a:p>
            <a:pPr algn="just"/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•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учреждения Центрального банка и коммерческие банки, производящие безналичные расчеты между плательщиками и получателем средств;</a:t>
            </a:r>
          </a:p>
          <a:p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•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органы Федерального казначейства, которые получают перечисленные в бюджет средства и ведут их учет;</a:t>
            </a:r>
          </a:p>
          <a:p>
            <a:pPr algn="just"/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•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налоговые органы (Министерство РФ по налогам и сборам), ведущие учет налогоплательщиков, контролирующие правильность исполнения ими своих налоговых обязательств, а также регулирующие отношения по возврату и зачету уплаченных налогов.</a:t>
            </a:r>
          </a:p>
          <a:p>
            <a:pPr algn="just"/>
            <a:r>
              <a:rPr lang="ru-RU" sz="1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исполнение по расходам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которое означает последовательное финансирование мероприятий, предусмотренных </a:t>
            </a:r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Решением о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бюджете, в пределах утвержденных сумм. </a:t>
            </a:r>
          </a:p>
          <a:p>
            <a:pPr algn="just"/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Особенностью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исполнения бюджета по расходам является то, что эта часть формируется расчетно и полностью зависит от объема доходных поступлений. Расходы осуществляются в пределах фактического наличия бюджетных средств на едином бюджетном счете. При этом обязательно соблюдаются две последовательные процедуры – санкционирование и финансирование. Финансирование заключается в расходовании бюджетных средств. Задача санкционирования расходов заключается в том, чтобы обеспечить принятие к финансированию только тех расходов, которые предусмотрены утвержденным </a:t>
            </a:r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Решением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бюджете и обеспечены поступлениями в бюджет доходов и заимствований. </a:t>
            </a:r>
          </a:p>
          <a:p>
            <a:pPr algn="just"/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Бюджетный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завершается составлением и утверждением отчета об исполнении бюджета, что является важной формой контроля за исполнением бюджета.</a:t>
            </a:r>
          </a:p>
          <a:p>
            <a:pPr algn="just"/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Отчет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исполнении бюджета </a:t>
            </a:r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составляется по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основным показателям доходов и расходов в установленном порядке с необходимым анализом исполнения доходов  и расходования средств. </a:t>
            </a:r>
          </a:p>
        </p:txBody>
      </p:sp>
    </p:spTree>
    <p:extLst>
      <p:ext uri="{BB962C8B-B14F-4D97-AF65-F5344CB8AC3E}">
        <p14:creationId xmlns:p14="http://schemas.microsoft.com/office/powerpoint/2010/main" val="124115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97096" y="1428736"/>
            <a:ext cx="280326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форма образования и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расходования денежных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средств, предназначенных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для финансового обеспечения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задач и функций государства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и местного самоуправления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7096" y="1428736"/>
            <a:ext cx="280326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форма образования и 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расходования денежных 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средств, предназначенных 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для финансового обеспечения 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задач и функций государства 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 местного самоуправления</a:t>
            </a:r>
            <a:endParaRPr lang="ru-RU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14678" y="1785926"/>
            <a:ext cx="2311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поступающие в бюджет 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денежные средства</a:t>
            </a:r>
            <a:endParaRPr lang="ru-RU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6215074" y="1071546"/>
            <a:ext cx="2786082" cy="1857388"/>
          </a:xfrm>
          <a:prstGeom prst="wedgeRoundRectCallout">
            <a:avLst>
              <a:gd name="adj1" fmla="val -55823"/>
              <a:gd name="adj2" fmla="val 71858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zagedan.kurdjinovo.ru/wp-content/uploads/2019/07/%D0%A1%D0%BB%D0%B0%D0%B9%D0%B4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20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Основания для </a:t>
            </a:r>
            <a:r>
              <a:rPr lang="ru-RU" sz="3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разработки проекта бюджета</a:t>
            </a:r>
            <a:endParaRPr lang="ru-RU" sz="32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8199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Прогноз социально-экономического развития </a:t>
            </a:r>
            <a:r>
              <a:rPr lang="ru-RU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Семейкинского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</a:p>
          <a:p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бюджетной и налоговой политики </a:t>
            </a:r>
            <a:r>
              <a:rPr lang="ru-RU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Семейкинского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</a:p>
          <a:p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 </a:t>
            </a:r>
            <a:r>
              <a:rPr lang="ru-RU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Семейкинского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793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бюджетной и </a:t>
            </a:r>
            <a:r>
              <a:rPr lang="ru-RU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налоговой политики </a:t>
            </a:r>
            <a:r>
              <a:rPr lang="ru-RU" sz="2400" b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Семейкинского</a:t>
            </a:r>
            <a:r>
              <a:rPr lang="ru-RU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sz="24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Обеспечение  сбалансированности бюджета поселения. Сбалансированность </a:t>
            </a:r>
            <a:r>
              <a:rPr lang="ru-RU" sz="200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бюджета - бюджетное равновесие, при </a:t>
            </a:r>
            <a:r>
              <a:rPr lang="ru-RU" sz="2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котором общий </a:t>
            </a:r>
            <a:r>
              <a:rPr lang="ru-RU" sz="200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объем предусмотренных бюджетом расходов соответствует </a:t>
            </a:r>
            <a:r>
              <a:rPr lang="ru-RU" sz="2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общему объему </a:t>
            </a:r>
            <a:r>
              <a:rPr lang="ru-RU" sz="200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поступлений в бюджет (доходы + источники покрытия </a:t>
            </a:r>
            <a:r>
              <a:rPr lang="ru-RU" sz="2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дефицита бюджета).</a:t>
            </a:r>
          </a:p>
          <a:p>
            <a:r>
              <a:rPr lang="ru-RU" sz="2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Сохранение </a:t>
            </a:r>
            <a:r>
              <a:rPr lang="ru-RU" sz="200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доходного потенциала бюджета </a:t>
            </a:r>
            <a:r>
              <a:rPr lang="ru-RU" sz="2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поселения.</a:t>
            </a:r>
          </a:p>
          <a:p>
            <a:r>
              <a:rPr lang="ru-RU" sz="200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Безусловное исполнение действующих расходных </a:t>
            </a:r>
            <a:r>
              <a:rPr lang="ru-RU" sz="2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обязательств. Расходное </a:t>
            </a:r>
            <a:r>
              <a:rPr lang="ru-RU" sz="200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обязательство обусловленная законом, договором, или </a:t>
            </a:r>
            <a:r>
              <a:rPr lang="ru-RU" sz="2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соглашением обязанность </a:t>
            </a:r>
            <a:r>
              <a:rPr lang="ru-RU" sz="200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предоставить средства из бюджета муниципального </a:t>
            </a:r>
            <a:r>
              <a:rPr lang="ru-RU" sz="2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района.</a:t>
            </a:r>
          </a:p>
          <a:p>
            <a:r>
              <a:rPr lang="ru-RU" sz="200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бюджетных расходов</a:t>
            </a:r>
            <a:r>
              <a:rPr lang="ru-RU" sz="2000" i="1" dirty="0">
                <a:solidFill>
                  <a:srgbClr val="0000CC"/>
                </a:solidFill>
              </a:rPr>
              <a:t>.</a:t>
            </a:r>
            <a:endParaRPr lang="ru-RU" sz="20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131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88640"/>
            <a:ext cx="835908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/>
              <a:t/>
            </a:r>
            <a:br>
              <a:rPr lang="ru-RU" sz="1600" dirty="0"/>
            </a:br>
            <a:r>
              <a:rPr lang="ru-RU" sz="1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</a:t>
            </a:r>
            <a: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социально-экономического </a:t>
            </a:r>
            <a:r>
              <a:rPr lang="ru-RU" sz="14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Семейкинского </a:t>
            </a:r>
            <a:r>
              <a:rPr lang="ru-RU" sz="14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сельского </a:t>
            </a:r>
            <a:r>
              <a:rPr lang="ru-RU" sz="14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поселения Шуйского муниципального района Ивановской </a:t>
            </a:r>
            <a:r>
              <a:rPr lang="ru-RU" sz="14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на 2024 </a:t>
            </a:r>
            <a:r>
              <a:rPr lang="ru-RU" sz="14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год и плановый период </a:t>
            </a:r>
            <a:r>
              <a:rPr lang="ru-RU" sz="14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2025-2026гг</a:t>
            </a:r>
            <a:r>
              <a:rPr lang="ru-RU" sz="14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b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solidFill>
                <a:srgbClr val="0000C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3693174"/>
              </p:ext>
            </p:extLst>
          </p:nvPr>
        </p:nvGraphicFramePr>
        <p:xfrm>
          <a:off x="533400" y="1124748"/>
          <a:ext cx="8359079" cy="4601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3902"/>
                <a:gridCol w="982610"/>
                <a:gridCol w="898617"/>
                <a:gridCol w="1053488"/>
                <a:gridCol w="928215"/>
                <a:gridCol w="1254009"/>
                <a:gridCol w="978238"/>
              </a:tblGrid>
              <a:tr h="40557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Единица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измерения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</a:t>
                      </a:r>
                      <a:endParaRPr lang="ru-RU" sz="13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1704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10000"/>
                        <a:lumOff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6403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средних и малых предприятий – всего по состоянию на конец года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</a:tr>
              <a:tr h="4233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постоянного населения - всего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человек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3055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3026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3013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</a:tr>
              <a:tr h="1412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Рождаемость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человек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</a:tr>
              <a:tr h="1355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Смертность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человек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</a:tr>
              <a:tr h="4233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Естественный прирост/ Естественная убыль «-»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человек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</a:tr>
              <a:tr h="4233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Ткацкое производство №2 ОАО ХБК «Шуйские ситцы»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</a:tr>
              <a:tr h="1471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работников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человек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</a:tr>
              <a:tr h="2134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Средняя заработная плата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тыс.руб.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</a:tr>
              <a:tr h="2077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отгруженной продукции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Гкал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14857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9769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12000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12000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12000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</a:tr>
              <a:tr h="2077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Выпуск суровых тканей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м2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12316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12000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12000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12000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12000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</a:tr>
              <a:tr h="8574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Производство сельско-хозяйственной продукции в личном подсобном хозяйстве (картофеля)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тонн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845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3063571"/>
              </p:ext>
            </p:extLst>
          </p:nvPr>
        </p:nvGraphicFramePr>
        <p:xfrm>
          <a:off x="533400" y="533400"/>
          <a:ext cx="8215064" cy="42258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0408"/>
                <a:gridCol w="1080120"/>
                <a:gridCol w="936104"/>
                <a:gridCol w="936104"/>
                <a:gridCol w="1080120"/>
                <a:gridCol w="792088"/>
                <a:gridCol w="108012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торговых точек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1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1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1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1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1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работников торговли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человек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Обеспеченность </a:t>
                      </a: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фельдшерско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– акушерскими пунктами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Обеспеченность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средним медицинским персоналом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человек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Обеспеченность общедоступными библиотеками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учрежд.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Обеспеченность учреждениями культурно- досугового типа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Филиалы </a:t>
                      </a: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Обеспеченность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детскими дошкольными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учреждениями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учрежд.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</a:tr>
              <a:tr h="133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 на доходы физических лиц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тыс.руб.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1265,9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846,0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849,0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851,0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855,0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</a:tr>
              <a:tr h="1948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Налоги на имущество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тыс.руб.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1259,2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790,0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790,0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790,0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790,0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пошлина, сборы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тыс.руб.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5,5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тыс.руб.</a:t>
                      </a: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232,0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321,7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321,7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321,7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321,7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965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4079</TotalTime>
  <Words>2594</Words>
  <Application>Microsoft Office PowerPoint</Application>
  <PresentationFormat>Экран (4:3)</PresentationFormat>
  <Paragraphs>840</Paragraphs>
  <Slides>26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Специальное оформление</vt:lpstr>
      <vt:lpstr>Апекс</vt:lpstr>
      <vt:lpstr>БЮДЖЕТ ДЛЯ ГРАЖДАН  к решению от 26.12.2023 № 29  «О бюджете Семейкинского сельского поселения на 2024 и на плановый период 2025 и 2026 годов» </vt:lpstr>
      <vt:lpstr>Презентация PowerPoint</vt:lpstr>
      <vt:lpstr>ЭТАПЫ БЮДЖЕТНОГО ПРОЦЕССА</vt:lpstr>
      <vt:lpstr>Презентация PowerPoint</vt:lpstr>
      <vt:lpstr>Презентация PowerPoint</vt:lpstr>
      <vt:lpstr>Основания для разработки проекта бюджета</vt:lpstr>
      <vt:lpstr>Основные направления бюджетной и налоговой политики Семейкинского сельского поселения</vt:lpstr>
      <vt:lpstr>  Прогноз  социально-экономического развития Семейкинского сельского поселения Шуйского муниципального района Ивановской области на 2024 год и плановый период 2025-2026гг. </vt:lpstr>
      <vt:lpstr>Презентация PowerPoint</vt:lpstr>
      <vt:lpstr>Основные характеристики бюджета Семейкинского сельского поселения на 2024 - 2026 годы (тыс. руб.)</vt:lpstr>
      <vt:lpstr>Структура доходов бюджета Семейкинского сельского поселения</vt:lpstr>
      <vt:lpstr>Динамика доходов бюджета СЕМЕЙКИНСКОГО СЕЛЬСКОГО ПОСЕЛЕНИЯ 2024– 2026 года</vt:lpstr>
      <vt:lpstr>РАСХОДЫ БЮДЖЕТА</vt:lpstr>
      <vt:lpstr>Расходы бюджета на 2024-2026г.</vt:lpstr>
      <vt:lpstr>Расходы бюджета СЕМЕЙКИНСКОГО СЕЛЬСКОГО ПОСЕЛЕНИЯ по разделам и подразделам классификации расходов бюджета на 2024 год и плановый период 2025-2026 годов</vt:lpstr>
      <vt:lpstr>Расходы бюджета СЕМЕЙКИНСКОГО СЕЛЬСКОГО ПОСЕЛЕНИЯ на реализацию муниципальных программ на 2024 год и плановый период 2025-2026 годы</vt:lpstr>
      <vt:lpstr>  Муниципальная программа Совершенствование управления муниципальной собственностью Семейкинского сельского поселения на 2022-2024 годы   Цель программы - создание условий для эффективного управления муниципальным имуществом и земельными ресурсами и их рационального использования Целевые индикаторы (показатели) реализации Программы </vt:lpstr>
      <vt:lpstr>  Муниципальная Программа  «Обеспечение пожарной безопасности на территории Семейкинского сельского поселения на 2023 год и на плановый период 2024 и 2025 годы» Цель программы - Создание и обеспечение необходимых условий для повышения пожарной безопасности населенных пунктов  Целевые индикаторы и показатели  </vt:lpstr>
      <vt:lpstr> МУНИЦИПАЛЬНАЯ ПРОГРАММА  "МУНИЦИПАЛЬНАЯ СЛУЖБА СЕМЕЙКИНСКОГО СЕЛЬСКОГО ПОСЕЛЕНИЯ НА  2023-2025 ГОДЫ»  Цель Программы - Повышение эффективности и результативности муниципальной службы, а также её развитие и совершенствование в Семейкинском сельском поселении  Целевые индикаторы (показатели) реализации программы</vt:lpstr>
      <vt:lpstr>    МУНИЦИПАЛЬНАЯ ПРОГРАММА «ВОЕННО-ПАТРИОТИЧЕСКОЕ ВОСПИТАНИЕ НЕСОВЕРШЕННОЛЕТНИХ И МОЛОДЕЖИ СЕМЕЙКИНСКОГО СЕЛЬСКОГО ПОСЕЛЕНИЯ НА 2023 – 2025 ГОДЫ» Целью программы является развитие системы военно-патриотического воспитания молодежи Семейкинского сельского поселения, способной на основе формирования патриотических чувств и сознания обеспечить решение задач по консолидации общества, поддержанию общественной и экономической стабильности в обществе Целевые индикаторы (показатели) реализации Программы  </vt:lpstr>
      <vt:lpstr>Муниципальная программа  «Комплексная программа благоустройства территории Семейкинского сельского поселения на 2022 – 2025 годы» Цель (цели) программы - совершенствование системы комплексного благоустройства Семейкинского сельского поселения Шуйского муниципального района   Сведения о целевых индикаторах (показателях) реализации Программы</vt:lpstr>
      <vt:lpstr>     Муниципальная программа «Развитие культуры  на 2023-2026 годы»  цель программы - Обеспечение творческого и культурного развития личности, участия населения в культурной жизни Семейкинского сельского поселения  Целевые индикаторы (показатели) реализации Программы   </vt:lpstr>
      <vt:lpstr>   Муниципальная программа «Совершенствование муниципального управления Семейкинского сельского поселения на 2021-2025 годы» Основными целями программы являются создание оптимальных условий для развития, совершенствования и повышения эффективности деятельности органов местного самоуправления и обеспечение реализации органами местного самоуправления переданных государственных полномочий Сведения о целевых индикаторах (показателях) реализации Программы   </vt:lpstr>
      <vt:lpstr>Презентация PowerPoint</vt:lpstr>
      <vt:lpstr>Объем муниципального долга на 2024 год и плановый период 2025-2026 годов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UF</dc:creator>
  <cp:lastModifiedBy>ПК2</cp:lastModifiedBy>
  <cp:revision>307</cp:revision>
  <cp:lastPrinted>2021-12-07T11:09:54Z</cp:lastPrinted>
  <dcterms:created xsi:type="dcterms:W3CDTF">2018-04-24T13:32:49Z</dcterms:created>
  <dcterms:modified xsi:type="dcterms:W3CDTF">2024-05-23T07:27:33Z</dcterms:modified>
</cp:coreProperties>
</file>